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Override PartName="/ppt/theme/theme1.xml" ContentType="application/vnd.openxmlformats-officedocument.theme+xml"/>
  <Override PartName="/ppt/theme/theme2.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6" Type="http://schemas.openxmlformats.org/officeDocument/2006/relationships/font" Target="fonts/Montserrat-boldItalic.fntdata"/><Relationship Id="rId13" Type="http://schemas.openxmlformats.org/officeDocument/2006/relationships/slide" Target="slides/slide8.xml"/><Relationship Id="rId18" Type="http://schemas.openxmlformats.org/officeDocument/2006/relationships/slide" Target="slides/slide13.xml"/><Relationship Id="rId21" Type="http://schemas.openxmlformats.org/officeDocument/2006/relationships/slide" Target="slides/slide16.xml"/><Relationship Id="rId3" Type="http://schemas.openxmlformats.org/officeDocument/2006/relationships/presProps" Target="presProps.xml"/><Relationship Id="rId25" Type="http://schemas.openxmlformats.org/officeDocument/2006/relationships/font" Target="fonts/Montserrat-italic.fntdata"/><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33" Type="http://schemas.openxmlformats.org/officeDocument/2006/relationships/customXml" Target="../customXml/item3.xml"/><Relationship Id="rId20" Type="http://schemas.openxmlformats.org/officeDocument/2006/relationships/slide" Target="slides/slide15.xml"/><Relationship Id="rId2" Type="http://schemas.openxmlformats.org/officeDocument/2006/relationships/viewProps" Target="viewProps.xml"/><Relationship Id="rId29" Type="http://schemas.openxmlformats.org/officeDocument/2006/relationships/font" Target="fonts/Lato-italic.fntdata"/><Relationship Id="rId16" Type="http://schemas.openxmlformats.org/officeDocument/2006/relationships/slide" Target="slides/slide11.xml"/><Relationship Id="rId24" Type="http://schemas.openxmlformats.org/officeDocument/2006/relationships/font" Target="fonts/Montserrat-bold.fntdata"/><Relationship Id="rId1" Type="http://schemas.openxmlformats.org/officeDocument/2006/relationships/theme" Target="theme/theme2.xml"/><Relationship Id="rId6" Type="http://schemas.openxmlformats.org/officeDocument/2006/relationships/slide" Target="slides/slide1.xml"/><Relationship Id="rId11" Type="http://schemas.openxmlformats.org/officeDocument/2006/relationships/slide" Target="slides/slide6.xml"/><Relationship Id="rId32" Type="http://schemas.openxmlformats.org/officeDocument/2006/relationships/customXml" Target="../customXml/item2.xml"/><Relationship Id="rId23" Type="http://schemas.openxmlformats.org/officeDocument/2006/relationships/font" Target="fonts/Montserrat-regular.fntdata"/><Relationship Id="rId28" Type="http://schemas.openxmlformats.org/officeDocument/2006/relationships/font" Target="fonts/Lato-bold.fntdata"/><Relationship Id="rId5" Type="http://schemas.openxmlformats.org/officeDocument/2006/relationships/notesMaster" Target="notesMasters/notesMaster1.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customXml" Target="../customXml/item1.xml"/><Relationship Id="rId22" Type="http://schemas.openxmlformats.org/officeDocument/2006/relationships/slide" Target="slides/slide17.xml"/><Relationship Id="rId4" Type="http://schemas.openxmlformats.org/officeDocument/2006/relationships/slideMaster" Target="slideMasters/slideMaster1.xml"/><Relationship Id="rId9" Type="http://schemas.openxmlformats.org/officeDocument/2006/relationships/slide" Target="slides/slide4.xml"/><Relationship Id="rId27" Type="http://schemas.openxmlformats.org/officeDocument/2006/relationships/font" Target="fonts/Lato-regular.fntdata"/><Relationship Id="rId30" Type="http://schemas.openxmlformats.org/officeDocument/2006/relationships/font" Target="fonts/Lato-boldItalic.fntdata"/><Relationship Id="rId14" Type="http://schemas.openxmlformats.org/officeDocument/2006/relationships/slide" Target="slides/slide9.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ontougo.ca/recette/soupes-et-potages/soupe-coloree-en-pot/"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Bonjour, je m’appelle Pascal. Je suis présentement seul dans mon entreprise. Je travaille sur mon invention, un robot de cuisine du nom de Heda!</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Pour mieux comprendre je vais faire une petite mise en situation.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10s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bd24bf611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bd24bf611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On prend pour acquis qu’on a toujours accès à de la nourriture, mais vous avez peut-être comme moi réalisé avec la </a:t>
            </a:r>
            <a:r>
              <a:rPr lang="fr"/>
              <a:t>frénésie</a:t>
            </a:r>
            <a:r>
              <a:rPr lang="fr"/>
              <a:t> au début du covid que ce n’est peut-être pas une garantie. La machine peut répondre au besoin de sécurité des survivalistes en s’assurant que le garde-manger possède au moins une bonne période d’indépendance de nourriture tout en s’assurant d’un roulement, d’éviter de garder de la nourriture trop longtemps.</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Vous cuisinez toujours avec les même épices, on donne des suggestions de recettes avec d’autres saveurs, d’autres épices des saveurs exotiques de d’autres pays.</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Manger de la nourriture réconfortante maison.</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Sympathie: Encourager un produit Québécois!</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Argent: La machine permet de sauver de l’argent en cuisinant des </a:t>
            </a:r>
            <a:r>
              <a:rPr lang="fr"/>
              <a:t>aliments</a:t>
            </a:r>
            <a:r>
              <a:rPr lang="fr"/>
              <a:t> primaires peu dispendieux et en vous évitez de manger au restaurant simplement parce que vous n’avez pas le temps de cuisiner.</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La majorité des ingrédients en vrac sont disponibles bios. Ça t’aide à cuisiner des farines sans gluten contrairement à la plupart des mélanges préparé d’avance.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bd24bf611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bd24bf611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bd24bf6113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bd24bf6113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bd24bf6113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bd24bf6113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Idéalement par exemple, tu n’as pas besoin d’acheter de condiments. La machine t’aide à faire ton ketchup, ta moutarde, ta relish, ta mayonnaise.</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La machine peut même faire ton déodorant.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bd24bf6113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bd24bf6113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bd24bf611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bd24bf611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bd24bf6113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bd24bf6113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Une des forces de la machine c’est pour les épices.</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Par exemple, un soir tu veux faire quelque chose de spécial avec ton conjoint ou ta conjointe. Tu veux cuisiner indien. Mais là tu regardes et ça te prends des ingrédients que tu n’as pas. Ça te prend du garam massala. Et là tu achètes ça, tu en manges juste une fois et le gros pots d’épices traines par après pendant des années. Mais dans le fond, le garam massala est simplement un mélange d’épice. Notre machine peut le faire!</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Plus besoin d’acheter des pots énormes d’épices à steak, à légume, à poulet. La machine part d’ingrédients de base que vous avez probablement déjà et elle vous fait des petites quantités que vous avez besoin. Ça vous permet de manger plus frais et ça vous permet de découvrir d’autres saveurs, parce qu’en petite quantité, tu n’as pas peur d’essayer.</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45s</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Je ne parlerai pas de cette diapositive, parce que quand tu achètes en vrac, tu peux déjà par exemple acheter une toute petite quantité de garam massala. L’avantage de la machine est que c’est plus simple d’accès.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bd0bcfe86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bd0bcfe86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300">
                <a:latin typeface="Lato"/>
                <a:ea typeface="Lato"/>
                <a:cs typeface="Lato"/>
                <a:sym typeface="Lato"/>
              </a:rPr>
              <a:t>Et finalement, je pense aussi offrir un service d’inventaire automatique. Chaque semaine, on vous apporte les ingrédients qui n’en reste presque plus et on repart avec les contenants vides.</a:t>
            </a:r>
            <a:endParaRPr sz="1300">
              <a:latin typeface="Lato"/>
              <a:ea typeface="Lato"/>
              <a:cs typeface="Lato"/>
              <a:sym typeface="Lato"/>
            </a:endParaRPr>
          </a:p>
          <a:p>
            <a:pPr indent="0" lvl="0" marL="0" rtl="0" algn="l">
              <a:lnSpc>
                <a:spcPct val="115000"/>
              </a:lnSpc>
              <a:spcBef>
                <a:spcPts val="1200"/>
              </a:spcBef>
              <a:spcAft>
                <a:spcPts val="0"/>
              </a:spcAft>
              <a:buNone/>
            </a:pPr>
            <a:r>
              <a:rPr lang="fr" sz="1300">
                <a:latin typeface="Lato"/>
                <a:ea typeface="Lato"/>
                <a:cs typeface="Lato"/>
                <a:sym typeface="Lato"/>
              </a:rPr>
              <a:t>Un service de livraison d’épicerie à la maison zéro-déchet.</a:t>
            </a:r>
            <a:endParaRPr sz="1300">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fr" sz="1300">
                <a:latin typeface="Lato"/>
                <a:ea typeface="Lato"/>
                <a:cs typeface="Lato"/>
                <a:sym typeface="Lato"/>
              </a:rPr>
              <a:t>Possibilité de gestion de l’inventaire automatique</a:t>
            </a:r>
            <a:endParaRPr sz="1300">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fr" sz="1300">
                <a:latin typeface="Lato"/>
                <a:ea typeface="Lato"/>
                <a:cs typeface="Lato"/>
                <a:sym typeface="Lato"/>
              </a:rPr>
              <a:t>La liste d’ingrédients qui n’en reste presque plus est généré automatiquement</a:t>
            </a:r>
            <a:endParaRPr sz="1300">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fr" sz="1300">
                <a:latin typeface="Lato"/>
                <a:ea typeface="Lato"/>
                <a:cs typeface="Lato"/>
                <a:sym typeface="Lato"/>
              </a:rPr>
              <a:t>Tu peux planifier des recettes dans ton calendrier et les rajouter à ta liste</a:t>
            </a:r>
            <a:endParaRPr sz="1300">
              <a:latin typeface="Lato"/>
              <a:ea typeface="Lato"/>
              <a:cs typeface="Lato"/>
              <a:sym typeface="Lato"/>
            </a:endParaRPr>
          </a:p>
          <a:p>
            <a:pPr indent="0" lvl="0" marL="0" rtl="0" algn="l">
              <a:lnSpc>
                <a:spcPct val="115000"/>
              </a:lnSpc>
              <a:spcBef>
                <a:spcPts val="1200"/>
              </a:spcBef>
              <a:spcAft>
                <a:spcPts val="0"/>
              </a:spcAft>
              <a:buClr>
                <a:schemeClr val="dk1"/>
              </a:buClr>
              <a:buSzPts val="1100"/>
              <a:buFont typeface="Arial"/>
              <a:buNone/>
            </a:pPr>
            <a:r>
              <a:rPr lang="fr" sz="1300">
                <a:latin typeface="Lato"/>
                <a:ea typeface="Lato"/>
                <a:cs typeface="Lato"/>
                <a:sym typeface="Lato"/>
              </a:rPr>
              <a:t>Tu peux ajouter d’autres items autres</a:t>
            </a:r>
            <a:endParaRPr sz="1300">
              <a:latin typeface="Lato"/>
              <a:ea typeface="Lato"/>
              <a:cs typeface="Lato"/>
              <a:sym typeface="Lato"/>
            </a:endParaRPr>
          </a:p>
          <a:p>
            <a:pPr indent="0" lvl="0" marL="0" rtl="0" algn="l">
              <a:lnSpc>
                <a:spcPct val="115000"/>
              </a:lnSpc>
              <a:spcBef>
                <a:spcPts val="1200"/>
              </a:spcBef>
              <a:spcAft>
                <a:spcPts val="1200"/>
              </a:spcAft>
              <a:buClr>
                <a:schemeClr val="dk1"/>
              </a:buClr>
              <a:buSzPts val="1100"/>
              <a:buFont typeface="Arial"/>
              <a:buNone/>
            </a:pPr>
            <a:r>
              <a:rPr lang="fr" sz="1300">
                <a:latin typeface="Lato"/>
                <a:ea typeface="Lato"/>
                <a:cs typeface="Lato"/>
                <a:sym typeface="Lato"/>
              </a:rPr>
              <a:t>On t’apporte le tout et on repart en échange avec tes contenants vide.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bce39d071d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bce39d071d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On est un mercredi soir, il est 5h30. Il n’y a pas de restants dans le frigo. On veut manger santé, mais on n’a pas beaucoup de temps de cuisiner. On veut manger à la maison, mais on est fatigué. Ben je vais vous montrer comment c’est possible de manger des bons repas 3 services même fait maison les soirs de semaines.</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Je vais vous montrer comment c’est possible de manger des bons repas à la maison, des repas 3 services même, les soirs de la semaine!</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20s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bce39d071d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bce39d071d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300">
                <a:latin typeface="Lato"/>
                <a:ea typeface="Lato"/>
                <a:cs typeface="Lato"/>
                <a:sym typeface="Lato"/>
              </a:rPr>
              <a:t>Avec mon invention!</a:t>
            </a:r>
            <a:endParaRPr sz="1300">
              <a:latin typeface="Lato"/>
              <a:ea typeface="Lato"/>
              <a:cs typeface="Lato"/>
              <a:sym typeface="Lato"/>
            </a:endParaRPr>
          </a:p>
          <a:p>
            <a:pPr indent="0" lvl="0" marL="0" rtl="0" algn="l">
              <a:lnSpc>
                <a:spcPct val="115000"/>
              </a:lnSpc>
              <a:spcBef>
                <a:spcPts val="1200"/>
              </a:spcBef>
              <a:spcAft>
                <a:spcPts val="0"/>
              </a:spcAft>
              <a:buNone/>
            </a:pPr>
            <a:r>
              <a:rPr lang="fr" sz="1300">
                <a:latin typeface="Lato"/>
                <a:ea typeface="Lato"/>
                <a:cs typeface="Lato"/>
                <a:sym typeface="Lato"/>
              </a:rPr>
              <a:t>Dans le fond c’est une grande armoire de cuisine avec un bras robotique à l’intérieur!</a:t>
            </a:r>
            <a:endParaRPr sz="1300">
              <a:latin typeface="Lato"/>
              <a:ea typeface="Lato"/>
              <a:cs typeface="Lato"/>
              <a:sym typeface="Lato"/>
            </a:endParaRPr>
          </a:p>
          <a:p>
            <a:pPr indent="0" lvl="0" marL="0" rtl="0" algn="l">
              <a:lnSpc>
                <a:spcPct val="115000"/>
              </a:lnSpc>
              <a:spcBef>
                <a:spcPts val="1200"/>
              </a:spcBef>
              <a:spcAft>
                <a:spcPts val="0"/>
              </a:spcAft>
              <a:buNone/>
            </a:pPr>
            <a:r>
              <a:rPr lang="fr" sz="1300">
                <a:latin typeface="Lato"/>
                <a:ea typeface="Lato"/>
                <a:cs typeface="Lato"/>
                <a:sym typeface="Lato"/>
              </a:rPr>
              <a:t>L’armoire est spacieuse et contient des ingrédients en vrac. Entre autres des pots d’ingrédients secs, d’épices, d’aliments déshydratés et des bouteilles d’huiles, de vinaigre, et bien d’autres choses.</a:t>
            </a:r>
            <a:endParaRPr sz="1300">
              <a:latin typeface="Lato"/>
              <a:ea typeface="Lato"/>
              <a:cs typeface="Lato"/>
              <a:sym typeface="Lato"/>
            </a:endParaRPr>
          </a:p>
          <a:p>
            <a:pPr indent="0" lvl="0" marL="0" rtl="0" algn="l">
              <a:lnSpc>
                <a:spcPct val="115000"/>
              </a:lnSpc>
              <a:spcBef>
                <a:spcPts val="1200"/>
              </a:spcBef>
              <a:spcAft>
                <a:spcPts val="0"/>
              </a:spcAft>
              <a:buNone/>
            </a:pPr>
            <a:r>
              <a:rPr lang="fr" sz="1300">
                <a:solidFill>
                  <a:schemeClr val="dk1"/>
                </a:solidFill>
                <a:latin typeface="Lato"/>
                <a:ea typeface="Lato"/>
                <a:cs typeface="Lato"/>
                <a:sym typeface="Lato"/>
              </a:rPr>
              <a:t>C’est parfait quand tu fais tes courses dans u</a:t>
            </a:r>
            <a:r>
              <a:rPr lang="fr" sz="1300">
                <a:solidFill>
                  <a:schemeClr val="dk1"/>
                </a:solidFill>
                <a:latin typeface="Lato"/>
                <a:ea typeface="Lato"/>
                <a:cs typeface="Lato"/>
                <a:sym typeface="Lato"/>
              </a:rPr>
              <a:t>ne épicerie en vrac comme le silo ou bulk barn. Tu déposes les pots sur sa tablette principale et le bras robotique, lui, est muni d’une caméra, il va détecter les pots et les range automatiquement pendant que tu te reposes.</a:t>
            </a:r>
            <a:endParaRPr sz="1300">
              <a:latin typeface="Lato"/>
              <a:ea typeface="Lato"/>
              <a:cs typeface="Lato"/>
              <a:sym typeface="Lato"/>
            </a:endParaRPr>
          </a:p>
          <a:p>
            <a:pPr indent="0" lvl="0" marL="0" rtl="0" algn="l">
              <a:lnSpc>
                <a:spcPct val="115000"/>
              </a:lnSpc>
              <a:spcBef>
                <a:spcPts val="1200"/>
              </a:spcBef>
              <a:spcAft>
                <a:spcPts val="0"/>
              </a:spcAft>
              <a:buNone/>
            </a:pPr>
            <a:r>
              <a:rPr lang="fr" sz="1300">
                <a:latin typeface="Lato"/>
                <a:ea typeface="Lato"/>
                <a:cs typeface="Lato"/>
                <a:sym typeface="Lato"/>
              </a:rPr>
              <a:t>La machine </a:t>
            </a:r>
            <a:r>
              <a:rPr lang="fr" sz="1300">
                <a:solidFill>
                  <a:schemeClr val="dk1"/>
                </a:solidFill>
                <a:latin typeface="Lato"/>
                <a:ea typeface="Lato"/>
                <a:cs typeface="Lato"/>
                <a:sym typeface="Lato"/>
              </a:rPr>
              <a:t>maintient un inventaire avec sa balance intégrée.</a:t>
            </a:r>
            <a:r>
              <a:rPr lang="fr" sz="1300">
                <a:latin typeface="Lato"/>
                <a:ea typeface="Lato"/>
                <a:cs typeface="Lato"/>
                <a:sym typeface="Lato"/>
              </a:rPr>
              <a:t> </a:t>
            </a:r>
            <a:r>
              <a:rPr lang="fr" sz="1300">
                <a:solidFill>
                  <a:schemeClr val="dk1"/>
                </a:solidFill>
                <a:latin typeface="Lato"/>
                <a:ea typeface="Lato"/>
                <a:cs typeface="Lato"/>
                <a:sym typeface="Lato"/>
              </a:rPr>
              <a:t>E</a:t>
            </a:r>
            <a:r>
              <a:rPr lang="fr" sz="1300">
                <a:solidFill>
                  <a:schemeClr val="dk1"/>
                </a:solidFill>
                <a:latin typeface="Lato"/>
                <a:ea typeface="Lato"/>
                <a:cs typeface="Lato"/>
                <a:sym typeface="Lato"/>
              </a:rPr>
              <a:t>lle peut te générer une liste d’épicerie avec ce qu’il manque. Moins d’inquiétudes qu’on aie oublié de rajouter quelque chose sur la liste.</a:t>
            </a:r>
            <a:endParaRPr sz="1300">
              <a:latin typeface="Lato"/>
              <a:ea typeface="Lato"/>
              <a:cs typeface="Lato"/>
              <a:sym typeface="Lato"/>
            </a:endParaRPr>
          </a:p>
          <a:p>
            <a:pPr indent="0" lvl="0" marL="0" rtl="0" algn="l">
              <a:lnSpc>
                <a:spcPct val="115000"/>
              </a:lnSpc>
              <a:spcBef>
                <a:spcPts val="1200"/>
              </a:spcBef>
              <a:spcAft>
                <a:spcPts val="0"/>
              </a:spcAft>
              <a:buNone/>
            </a:pPr>
            <a:r>
              <a:rPr lang="fr" sz="1300">
                <a:latin typeface="Lato"/>
                <a:ea typeface="Lato"/>
                <a:cs typeface="Lato"/>
                <a:sym typeface="Lato"/>
              </a:rPr>
              <a:t>La machine vient avec un ordinateur et dessus il y a une grande bibliothèque de recette. Elle te suggère des recettes avec des ingrédients que vous avez. </a:t>
            </a:r>
            <a:r>
              <a:rPr lang="fr" sz="1300">
                <a:solidFill>
                  <a:schemeClr val="dk1"/>
                </a:solidFill>
                <a:latin typeface="Lato"/>
                <a:ea typeface="Lato"/>
                <a:cs typeface="Lato"/>
                <a:sym typeface="Lato"/>
              </a:rPr>
              <a:t> C’est fini de se rendre compte au milieu d’une recette qu’il vous manque du sucre ou de la farine!</a:t>
            </a:r>
            <a:r>
              <a:rPr lang="fr" sz="1300">
                <a:latin typeface="Lato"/>
                <a:ea typeface="Lato"/>
                <a:cs typeface="Lato"/>
                <a:sym typeface="Lato"/>
              </a:rPr>
              <a:t> Et les adolescents ne pourront plus ouvrir le garde-manger et dire “ahhhhh, ya rien à manger”.</a:t>
            </a:r>
            <a:endParaRPr sz="1300">
              <a:latin typeface="Lato"/>
              <a:ea typeface="Lato"/>
              <a:cs typeface="Lato"/>
              <a:sym typeface="Lato"/>
            </a:endParaRPr>
          </a:p>
          <a:p>
            <a:pPr indent="0" lvl="0" marL="0" rtl="0" algn="l">
              <a:lnSpc>
                <a:spcPct val="115000"/>
              </a:lnSpc>
              <a:spcBef>
                <a:spcPts val="1200"/>
              </a:spcBef>
              <a:spcAft>
                <a:spcPts val="0"/>
              </a:spcAft>
              <a:buNone/>
            </a:pPr>
            <a:r>
              <a:rPr lang="fr" sz="1300">
                <a:latin typeface="Lato"/>
                <a:ea typeface="Lato"/>
                <a:cs typeface="Lato"/>
                <a:sym typeface="Lato"/>
              </a:rPr>
              <a:t>Elle est même capable de cuisiner des recettes au complet avec son mini four intégré. Tu lui donnes ce qu’elle n’a pas comme des oeufs ou du lait, et elle s’occupe du reste. On va voir ce qu’elle est capable de faire un peu plus tard.</a:t>
            </a:r>
            <a:endParaRPr sz="1300">
              <a:latin typeface="Lato"/>
              <a:ea typeface="Lato"/>
              <a:cs typeface="Lato"/>
              <a:sym typeface="Lato"/>
            </a:endParaRPr>
          </a:p>
          <a:p>
            <a:pPr indent="0" lvl="0" marL="0" rtl="0" algn="l">
              <a:lnSpc>
                <a:spcPct val="115000"/>
              </a:lnSpc>
              <a:spcBef>
                <a:spcPts val="1200"/>
              </a:spcBef>
              <a:spcAft>
                <a:spcPts val="0"/>
              </a:spcAft>
              <a:buNone/>
            </a:pPr>
            <a:r>
              <a:rPr lang="fr" sz="1300">
                <a:highlight>
                  <a:srgbClr val="FFFF00"/>
                </a:highlight>
                <a:latin typeface="Lato"/>
                <a:ea typeface="Lato"/>
                <a:cs typeface="Lato"/>
                <a:sym typeface="Lato"/>
              </a:rPr>
              <a:t>Sa spécialité c’est la cuisine de soupes et de desserts. Elle transforme vos repas d’un soir de semaine en repas 3 services sans efforts supplémentaires!</a:t>
            </a:r>
            <a:endParaRPr sz="1300">
              <a:highlight>
                <a:srgbClr val="FFFF00"/>
              </a:highlight>
              <a:latin typeface="Lato"/>
              <a:ea typeface="Lato"/>
              <a:cs typeface="Lato"/>
              <a:sym typeface="Lato"/>
            </a:endParaRPr>
          </a:p>
          <a:p>
            <a:pPr indent="0" lvl="0" marL="0" rtl="0" algn="l">
              <a:lnSpc>
                <a:spcPct val="115000"/>
              </a:lnSpc>
              <a:spcBef>
                <a:spcPts val="1200"/>
              </a:spcBef>
              <a:spcAft>
                <a:spcPts val="0"/>
              </a:spcAft>
              <a:buNone/>
            </a:pPr>
            <a:r>
              <a:rPr lang="fr" sz="1300">
                <a:latin typeface="Lato"/>
                <a:ea typeface="Lato"/>
                <a:cs typeface="Lato"/>
                <a:sym typeface="Lato"/>
              </a:rPr>
              <a:t>Et le comble du tout, elle vient avec un mini lave-vaisselle! Elle est capable de laver les pots et les bouteilles et les ustensiles qu’elle utilise. Salissez autant de pots que vous voulez, elle va les laver!</a:t>
            </a:r>
            <a:endParaRPr sz="1300">
              <a:latin typeface="Lato"/>
              <a:ea typeface="Lato"/>
              <a:cs typeface="Lato"/>
              <a:sym typeface="Lato"/>
            </a:endParaRPr>
          </a:p>
          <a:p>
            <a:pPr indent="0" lvl="0" marL="0" rtl="0" algn="l">
              <a:lnSpc>
                <a:spcPct val="115000"/>
              </a:lnSpc>
              <a:spcBef>
                <a:spcPts val="1200"/>
              </a:spcBef>
              <a:spcAft>
                <a:spcPts val="0"/>
              </a:spcAft>
              <a:buNone/>
            </a:pPr>
            <a:r>
              <a:rPr lang="fr" sz="1300">
                <a:latin typeface="Lato"/>
                <a:ea typeface="Lato"/>
                <a:cs typeface="Lato"/>
                <a:sym typeface="Lato"/>
              </a:rPr>
              <a:t>1m30s</a:t>
            </a:r>
            <a:endParaRPr sz="1300">
              <a:latin typeface="Lato"/>
              <a:ea typeface="Lato"/>
              <a:cs typeface="Lato"/>
              <a:sym typeface="Lato"/>
            </a:endParaRPr>
          </a:p>
          <a:p>
            <a:pPr indent="0" lvl="0" marL="0" rtl="0" algn="l">
              <a:lnSpc>
                <a:spcPct val="115000"/>
              </a:lnSpc>
              <a:spcBef>
                <a:spcPts val="1200"/>
              </a:spcBef>
              <a:spcAft>
                <a:spcPts val="0"/>
              </a:spcAft>
              <a:buNone/>
            </a:pPr>
            <a:r>
              <a:rPr lang="fr" sz="1300">
                <a:latin typeface="Lato"/>
                <a:ea typeface="Lato"/>
                <a:cs typeface="Lato"/>
                <a:sym typeface="Lato"/>
              </a:rPr>
              <a:t>-----------------------------------</a:t>
            </a:r>
            <a:endParaRPr>
              <a:latin typeface="Lato"/>
              <a:ea typeface="Lato"/>
              <a:cs typeface="Lato"/>
              <a:sym typeface="Lato"/>
            </a:endParaRPr>
          </a:p>
          <a:p>
            <a:pPr indent="0" lvl="0" marL="0" rtl="0" algn="l">
              <a:lnSpc>
                <a:spcPct val="115000"/>
              </a:lnSpc>
              <a:spcBef>
                <a:spcPts val="1200"/>
              </a:spcBef>
              <a:spcAft>
                <a:spcPts val="0"/>
              </a:spcAft>
              <a:buNone/>
            </a:pPr>
            <a:r>
              <a:rPr lang="fr">
                <a:latin typeface="Lato"/>
                <a:ea typeface="Lato"/>
                <a:cs typeface="Lato"/>
                <a:sym typeface="Lato"/>
              </a:rPr>
              <a:t>Mini-four intégrée:</a:t>
            </a:r>
            <a:endParaRPr>
              <a:latin typeface="Lato"/>
              <a:ea typeface="Lato"/>
              <a:cs typeface="Lato"/>
              <a:sym typeface="Lato"/>
            </a:endParaRPr>
          </a:p>
          <a:p>
            <a:pPr indent="-298450" lvl="0" marL="457200" rtl="0" algn="l">
              <a:lnSpc>
                <a:spcPct val="115000"/>
              </a:lnSpc>
              <a:spcBef>
                <a:spcPts val="1200"/>
              </a:spcBef>
              <a:spcAft>
                <a:spcPts val="0"/>
              </a:spcAft>
              <a:buSzPts val="1100"/>
              <a:buFont typeface="Lato"/>
              <a:buChar char="-"/>
            </a:pPr>
            <a:r>
              <a:rPr lang="fr">
                <a:latin typeface="Lato"/>
                <a:ea typeface="Lato"/>
                <a:cs typeface="Lato"/>
                <a:sym typeface="Lato"/>
              </a:rPr>
              <a:t>Tu lui donne les quelques ingrédients qui sont dans le réfrigérateur, et il peut ensuite cuisiner certaines recettes au complet!</a:t>
            </a:r>
            <a:endParaRPr>
              <a:latin typeface="Lato"/>
              <a:ea typeface="Lato"/>
              <a:cs typeface="Lato"/>
              <a:sym typeface="Lato"/>
            </a:endParaRPr>
          </a:p>
          <a:p>
            <a:pPr indent="-298450" lvl="0" marL="457200" rtl="0" algn="l">
              <a:lnSpc>
                <a:spcPct val="115000"/>
              </a:lnSpc>
              <a:spcBef>
                <a:spcPts val="0"/>
              </a:spcBef>
              <a:spcAft>
                <a:spcPts val="0"/>
              </a:spcAft>
              <a:buSzPts val="1100"/>
              <a:buFont typeface="Lato"/>
              <a:buChar char="-"/>
            </a:pPr>
            <a:r>
              <a:rPr lang="fr">
                <a:latin typeface="Lato"/>
                <a:ea typeface="Lato"/>
                <a:cs typeface="Lato"/>
                <a:sym typeface="Lato"/>
              </a:rPr>
              <a:t>(sa spécialité est de cuisiner des soupes et des desserts)</a:t>
            </a:r>
            <a:endParaRPr>
              <a:latin typeface="Lato"/>
              <a:ea typeface="Lato"/>
              <a:cs typeface="Lato"/>
              <a:sym typeface="Lato"/>
            </a:endParaRPr>
          </a:p>
          <a:p>
            <a:pPr indent="0" lvl="0" marL="457200" rtl="0" algn="l">
              <a:lnSpc>
                <a:spcPct val="115000"/>
              </a:lnSpc>
              <a:spcBef>
                <a:spcPts val="1200"/>
              </a:spcBef>
              <a:spcAft>
                <a:spcPts val="0"/>
              </a:spcAft>
              <a:buNone/>
            </a:pPr>
            <a:r>
              <a:rPr lang="fr">
                <a:latin typeface="Lato"/>
                <a:ea typeface="Lato"/>
                <a:cs typeface="Lato"/>
                <a:sym typeface="Lato"/>
              </a:rPr>
              <a:t>- Il cuisine une soupe minestrone et un fondant au chocolat pendant que tu cuisines </a:t>
            </a:r>
            <a:endParaRPr>
              <a:latin typeface="Lato"/>
              <a:ea typeface="Lato"/>
              <a:cs typeface="Lato"/>
              <a:sym typeface="Lato"/>
            </a:endParaRPr>
          </a:p>
          <a:p>
            <a:pPr indent="0" lvl="0" marL="0" rtl="0" algn="l">
              <a:lnSpc>
                <a:spcPct val="115000"/>
              </a:lnSpc>
              <a:spcBef>
                <a:spcPts val="1200"/>
              </a:spcBef>
              <a:spcAft>
                <a:spcPts val="0"/>
              </a:spcAft>
              <a:buNone/>
            </a:pPr>
            <a:r>
              <a:rPr lang="fr">
                <a:latin typeface="Lato"/>
                <a:ea typeface="Lato"/>
                <a:cs typeface="Lato"/>
                <a:sym typeface="Lato"/>
              </a:rPr>
              <a:t>Il t’aide même pour cuisiner le repas principal en sortant tous les ingrédients sec que tu auras de besoin.</a:t>
            </a:r>
            <a:endParaRPr>
              <a:latin typeface="Lato"/>
              <a:ea typeface="Lato"/>
              <a:cs typeface="Lato"/>
              <a:sym typeface="Lato"/>
            </a:endParaRPr>
          </a:p>
          <a:p>
            <a:pPr indent="-298450" lvl="1" marL="914400" rtl="0" algn="l">
              <a:lnSpc>
                <a:spcPct val="115000"/>
              </a:lnSpc>
              <a:spcBef>
                <a:spcPts val="1200"/>
              </a:spcBef>
              <a:spcAft>
                <a:spcPts val="0"/>
              </a:spcAft>
              <a:buClr>
                <a:srgbClr val="000000"/>
              </a:buClr>
              <a:buSzPts val="1100"/>
              <a:buFont typeface="Lato"/>
              <a:buChar char="-"/>
            </a:pPr>
            <a:r>
              <a:rPr lang="fr">
                <a:latin typeface="Lato"/>
                <a:ea typeface="Lato"/>
                <a:cs typeface="Lato"/>
                <a:sym typeface="Lato"/>
              </a:rPr>
              <a:t>Tu peux maintenant cuisiner comme un chef à la télévision qui ajoute simplement les ingrédients déjà préparés.</a:t>
            </a:r>
            <a:endParaRPr>
              <a:latin typeface="Lato"/>
              <a:ea typeface="Lato"/>
              <a:cs typeface="Lato"/>
              <a:sym typeface="La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bd0bcfe86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bd0bcfe86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solidFill>
                  <a:schemeClr val="dk1"/>
                </a:solidFill>
              </a:rPr>
              <a:t>Avec Heda, vous pouvez i</a:t>
            </a:r>
            <a:r>
              <a:rPr lang="fr">
                <a:solidFill>
                  <a:schemeClr val="dk1"/>
                </a:solidFill>
              </a:rPr>
              <a:t>nviter des amis à souper et les impressionner avec le tout nouveau robot. Pendant que vous vous occupez</a:t>
            </a:r>
            <a:endParaRPr>
              <a:solidFill>
                <a:schemeClr val="dk1"/>
              </a:solidFill>
            </a:endParaRPr>
          </a:p>
          <a:p>
            <a:pPr indent="0" lvl="0" marL="0" rtl="0" algn="l">
              <a:spcBef>
                <a:spcPts val="0"/>
              </a:spcBef>
              <a:spcAft>
                <a:spcPts val="0"/>
              </a:spcAft>
              <a:buNone/>
            </a:pPr>
            <a:r>
              <a:rPr lang="fr">
                <a:solidFill>
                  <a:schemeClr val="dk1"/>
                </a:solidFill>
              </a:rPr>
              <a:t>du repas principal, la machine fait une bonne soupe colorée pour l’entrée et des petits gâteaux en dessert.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fr">
                <a:solidFill>
                  <a:schemeClr val="dk1"/>
                </a:solidFill>
              </a:rPr>
              <a:t>Ces deux exemples sont des recettes que la machine pourrait faire toute seule, sans interventions.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fr">
                <a:solidFill>
                  <a:schemeClr val="dk1"/>
                </a:solidFill>
              </a:rPr>
              <a:t>C’est bien beau voir ce qu’elle est capable de faire, mais c’est pas l’idéal. L’idéal c’est d’y goûter! Je vous ai </a:t>
            </a:r>
            <a:r>
              <a:rPr lang="fr">
                <a:solidFill>
                  <a:schemeClr val="dk1"/>
                </a:solidFill>
              </a:rPr>
              <a:t>apporté</a:t>
            </a:r>
            <a:r>
              <a:rPr lang="fr">
                <a:solidFill>
                  <a:schemeClr val="dk1"/>
                </a:solidFill>
              </a:rPr>
              <a:t> chacun un petit gâteau. J’ai fait ben attention pour la covid.</a:t>
            </a:r>
            <a:endParaRPr>
              <a:solidFill>
                <a:schemeClr val="dk1"/>
              </a:solidFill>
            </a:endParaRPr>
          </a:p>
          <a:p>
            <a:pPr indent="0" lvl="0" marL="0" rtl="0" algn="l">
              <a:spcBef>
                <a:spcPts val="0"/>
              </a:spcBef>
              <a:spcAft>
                <a:spcPts val="0"/>
              </a:spcAft>
              <a:buNone/>
            </a:pPr>
            <a:r>
              <a:rPr lang="fr">
                <a:solidFill>
                  <a:schemeClr val="dk1"/>
                </a:solidFill>
              </a:rPr>
              <a:t>J’ai porter un masque tout le temps et je me suis laver les mains plusieurs fois.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fr">
                <a:solidFill>
                  <a:schemeClr val="dk1"/>
                </a:solidFill>
              </a:rPr>
              <a:t>30s présenter, 30s distribuer les desserts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fr" u="sng">
                <a:solidFill>
                  <a:schemeClr val="hlink"/>
                </a:solidFill>
                <a:hlinkClick r:id="rId2"/>
              </a:rPr>
              <a:t>https://montougo.ca/recette/soupes-et-potages/soupe-coloree-en-pot/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799f01b7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99f01b7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 machine possède un ordinateur intégré, et avec vous pouvez faire tout ce qu’un ordinateur peut faire, comme afficher la météo, partager vos photos, laisser des notes.</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Un point que j’aime particulìerement c’est la possibilité de jumeler avec d’autres appareils intelligents comme une caméra pour bébé. J’imagine une maman en train de cuisiner qui regarde du coin de l’oeil son bébé dormir sur l’écran.</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20s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bce39d071d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bce39d071d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fr"/>
              <a:t>Le prochain point va plaire particulièrement à Daphnée.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fr"/>
              <a:t>Le gaspillage alimentaire est un gros problème au Canada. 35.5 millions de tonnes de nourriture sont jetée à la poubelle chaque année.</a:t>
            </a:r>
            <a:endParaRPr/>
          </a:p>
          <a:p>
            <a:pPr indent="0" lvl="0" marL="0" rtl="0" algn="l">
              <a:spcBef>
                <a:spcPts val="0"/>
              </a:spcBef>
              <a:spcAft>
                <a:spcPts val="0"/>
              </a:spcAft>
              <a:buClr>
                <a:srgbClr val="1B212C"/>
              </a:buClr>
              <a:buSzPts val="1100"/>
              <a:buFont typeface="Arial"/>
              <a:buNone/>
            </a:pPr>
            <a:r>
              <a:t/>
            </a:r>
            <a:endParaRPr>
              <a:solidFill>
                <a:schemeClr val="dk1"/>
              </a:solidFill>
            </a:endParaRPr>
          </a:p>
          <a:p>
            <a:pPr indent="0" lvl="0" marL="0" rtl="0" algn="l">
              <a:spcBef>
                <a:spcPts val="0"/>
              </a:spcBef>
              <a:spcAft>
                <a:spcPts val="0"/>
              </a:spcAft>
              <a:buClr>
                <a:srgbClr val="1B212C"/>
              </a:buClr>
              <a:buSzPts val="1100"/>
              <a:buFont typeface="Arial"/>
              <a:buNone/>
            </a:pPr>
            <a:r>
              <a:rPr lang="fr">
                <a:solidFill>
                  <a:schemeClr val="dk1"/>
                </a:solidFill>
              </a:rPr>
              <a:t>La machine gère l’inventaire et évite que les aliments ne soient périmés en restant trop longtemps au garde-manger. Aussi, elle vous donne des suggestions de recettes pour manger les ingrédients qui commencent à être dû.</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fr"/>
              <a:t>Avec le vrac, tu peux acheter des petites quantités d’aliments, juste ce dont tu as besoin. En même temps tu manges plus frais.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fr"/>
              <a:t>La machine favorise l’utilisation d’ingrédients secs qui se conservent plus facilement et qui peut s’utiliser en petite portions. Pas besoin d’ouvrir une grande conserve de pois chiche, la machine va faire tremper et cuire la petite portion que vous avez de besoin. Plus obligé de manger la salade lentille pendants des jours.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fr">
                <a:solidFill>
                  <a:schemeClr val="dk1"/>
                </a:solidFill>
              </a:rPr>
              <a:t>Il existe d’autres alternatives pour éviter le gaspillage alimentaire comme les services de </a:t>
            </a:r>
            <a:r>
              <a:rPr lang="fr">
                <a:solidFill>
                  <a:schemeClr val="dk1"/>
                </a:solidFill>
                <a:latin typeface="Lato"/>
                <a:ea typeface="Lato"/>
                <a:cs typeface="Lato"/>
                <a:sym typeface="Lato"/>
              </a:rPr>
              <a:t>prêts-à-cuisiner,  mais au bout de la ligne, des recherches montrent qu’elles sont plus polluants que d’acheter en épicerie à cause du suremballage.</a:t>
            </a:r>
            <a:endParaRPr>
              <a:solidFill>
                <a:schemeClr val="dk1"/>
              </a:solidFill>
              <a:latin typeface="Lato"/>
              <a:ea typeface="Lato"/>
              <a:cs typeface="Lato"/>
              <a:sym typeface="Lato"/>
            </a:endParaRPr>
          </a:p>
          <a:p>
            <a:pPr indent="0" lvl="0" marL="0" rtl="0" algn="l">
              <a:spcBef>
                <a:spcPts val="0"/>
              </a:spcBef>
              <a:spcAft>
                <a:spcPts val="0"/>
              </a:spcAft>
              <a:buClr>
                <a:schemeClr val="dk1"/>
              </a:buClr>
              <a:buSzPts val="1100"/>
              <a:buFont typeface="Arial"/>
              <a:buNone/>
            </a:pPr>
            <a:r>
              <a:t/>
            </a:r>
            <a:endParaRPr>
              <a:solidFill>
                <a:schemeClr val="dk1"/>
              </a:solidFill>
              <a:latin typeface="Lato"/>
              <a:ea typeface="Lato"/>
              <a:cs typeface="Lato"/>
              <a:sym typeface="Lato"/>
            </a:endParaRPr>
          </a:p>
          <a:p>
            <a:pPr indent="0" lvl="0" marL="0" rtl="0" algn="l">
              <a:lnSpc>
                <a:spcPct val="115000"/>
              </a:lnSpc>
              <a:spcBef>
                <a:spcPts val="0"/>
              </a:spcBef>
              <a:spcAft>
                <a:spcPts val="0"/>
              </a:spcAft>
              <a:buClr>
                <a:schemeClr val="dk1"/>
              </a:buClr>
              <a:buSzPts val="1100"/>
              <a:buFont typeface="Arial"/>
              <a:buNone/>
            </a:pPr>
            <a:r>
              <a:rPr lang="fr">
                <a:solidFill>
                  <a:schemeClr val="dk1"/>
                </a:solidFill>
                <a:latin typeface="Lato"/>
                <a:ea typeface="Lato"/>
                <a:cs typeface="Lato"/>
                <a:sym typeface="Lato"/>
              </a:rPr>
              <a:t>Tandis que ma machine favorise grandement le zéro-déchet. Tu peux acheter des aliments en vrac à l’épicerie pour remplir tes pots et tes bouteilles. </a:t>
            </a:r>
            <a:r>
              <a:rPr lang="fr">
                <a:solidFill>
                  <a:schemeClr val="dk1"/>
                </a:solidFill>
              </a:rPr>
              <a:t>Vous aurez la conscience tranquille en générant moins de déchets de plastique.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fr">
                <a:solidFill>
                  <a:schemeClr val="dk1"/>
                </a:solidFill>
              </a:rPr>
              <a:t>1min10s</a:t>
            </a:r>
            <a:endParaRPr>
              <a:solidFill>
                <a:schemeClr val="dk1"/>
              </a:solidFill>
            </a:endParaRPr>
          </a:p>
          <a:p>
            <a:pPr indent="0" lvl="0" marL="0" rtl="0" algn="l">
              <a:spcBef>
                <a:spcPts val="1200"/>
              </a:spcBef>
              <a:spcAft>
                <a:spcPts val="0"/>
              </a:spcAft>
              <a:buClr>
                <a:srgbClr val="1B212C"/>
              </a:buClr>
              <a:buSzPts val="1100"/>
              <a:buFont typeface="Arial"/>
              <a:buNone/>
            </a:pPr>
            <a:r>
              <a:rPr lang="fr">
                <a:solidFill>
                  <a:schemeClr val="dk1"/>
                </a:solidFill>
                <a:highlight>
                  <a:srgbClr val="FFFF00"/>
                </a:highlight>
              </a:rPr>
              <a:t>Avec mon invention, non seulement tu sauves du temps, tu sauves aussi la planète.</a:t>
            </a:r>
            <a:endParaRPr>
              <a:solidFill>
                <a:schemeClr val="dk1"/>
              </a:solidFill>
              <a:highlight>
                <a:srgbClr val="FFFF00"/>
              </a:highlight>
            </a:endParaRPr>
          </a:p>
          <a:p>
            <a:pPr indent="0" lvl="0" marL="0" rtl="0" algn="l">
              <a:lnSpc>
                <a:spcPct val="115000"/>
              </a:lnSpc>
              <a:spcBef>
                <a:spcPts val="0"/>
              </a:spcBef>
              <a:spcAft>
                <a:spcPts val="120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bd24bf611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bd24bf611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En résumé, Heda vous aide à cuisiner des bons repas maison, </a:t>
            </a:r>
            <a:r>
              <a:rPr lang="fr"/>
              <a:t>diversifié</a:t>
            </a:r>
            <a:r>
              <a:rPr lang="fr"/>
              <a:t>. En plus, c’est un bon choix pour sauver du temps et sauver la planète!</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Merci beaucoup!</a:t>
            </a:r>
            <a:endParaRPr/>
          </a:p>
          <a:p>
            <a:pPr indent="0" lvl="0" marL="0" rtl="0" algn="l">
              <a:spcBef>
                <a:spcPts val="0"/>
              </a:spcBef>
              <a:spcAft>
                <a:spcPts val="0"/>
              </a:spcAft>
              <a:buNone/>
            </a:pPr>
            <a:r>
              <a:t/>
            </a:r>
            <a:endParaRPr/>
          </a:p>
          <a:p>
            <a:pPr indent="0" lvl="0" marL="0" rtl="0" algn="l">
              <a:spcBef>
                <a:spcPts val="0"/>
              </a:spcBef>
              <a:spcAft>
                <a:spcPts val="0"/>
              </a:spcAft>
              <a:buNone/>
            </a:pPr>
            <a:r>
              <a:rPr lang="fr"/>
              <a:t>Est-ce que vous avez des questions?!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799f01b7b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799f01b7b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799f01b7b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99f01b7b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3.png"/><Relationship Id="rId10" Type="http://schemas.openxmlformats.org/officeDocument/2006/relationships/image" Target="../media/image6.png"/><Relationship Id="rId9" Type="http://schemas.openxmlformats.org/officeDocument/2006/relationships/image" Target="../media/image8.png"/><Relationship Id="rId5" Type="http://schemas.openxmlformats.org/officeDocument/2006/relationships/image" Target="../media/image13.png"/><Relationship Id="rId6" Type="http://schemas.openxmlformats.org/officeDocument/2006/relationships/image" Target="../media/image17.png"/><Relationship Id="rId7" Type="http://schemas.openxmlformats.org/officeDocument/2006/relationships/image" Target="../media/image7.png"/><Relationship Id="rId8"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 Id="rId4" Type="http://schemas.openxmlformats.org/officeDocument/2006/relationships/image" Target="../media/image18.pn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9.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882275" y="1019500"/>
            <a:ext cx="5017500" cy="752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La cuisine du futur</a:t>
            </a:r>
            <a:endParaRPr/>
          </a:p>
        </p:txBody>
      </p:sp>
      <p:pic>
        <p:nvPicPr>
          <p:cNvPr id="135" name="Google Shape;135;p13"/>
          <p:cNvPicPr preferRelativeResize="0"/>
          <p:nvPr/>
        </p:nvPicPr>
        <p:blipFill>
          <a:blip r:embed="rId3">
            <a:alphaModFix/>
          </a:blip>
          <a:stretch>
            <a:fillRect/>
          </a:stretch>
        </p:blipFill>
        <p:spPr>
          <a:xfrm>
            <a:off x="4048548" y="1870925"/>
            <a:ext cx="4148450" cy="3111350"/>
          </a:xfrm>
          <a:prstGeom prst="rect">
            <a:avLst/>
          </a:prstGeom>
          <a:noFill/>
          <a:ln>
            <a:noFill/>
          </a:ln>
        </p:spPr>
      </p:pic>
      <p:sp>
        <p:nvSpPr>
          <p:cNvPr id="136" name="Google Shape;136;p13"/>
          <p:cNvSpPr txBox="1"/>
          <p:nvPr>
            <p:ph type="ctrTitle"/>
          </p:nvPr>
        </p:nvSpPr>
        <p:spPr>
          <a:xfrm>
            <a:off x="5084400" y="267400"/>
            <a:ext cx="1864800" cy="75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4800"/>
              <a:t>Heda</a:t>
            </a:r>
            <a:endParaRPr sz="4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Autres</a:t>
            </a:r>
            <a:endParaRPr/>
          </a:p>
        </p:txBody>
      </p:sp>
      <p:sp>
        <p:nvSpPr>
          <p:cNvPr id="197" name="Google Shape;197;p22"/>
          <p:cNvSpPr txBox="1"/>
          <p:nvPr>
            <p:ph idx="1" type="body"/>
          </p:nvPr>
        </p:nvSpPr>
        <p:spPr>
          <a:xfrm>
            <a:off x="1297500" y="965100"/>
            <a:ext cx="7038900" cy="3964500"/>
          </a:xfrm>
          <a:prstGeom prst="rect">
            <a:avLst/>
          </a:prstGeom>
        </p:spPr>
        <p:txBody>
          <a:bodyPr anchorCtr="0" anchor="t" bIns="91425" lIns="91425" spcFirstLastPara="1" rIns="91425" wrap="square" tIns="91425">
            <a:normAutofit fontScale="77500" lnSpcReduction="20000"/>
          </a:bodyPr>
          <a:lstStyle/>
          <a:p>
            <a:pPr indent="-292576" lvl="0" marL="457200" rtl="0" algn="l">
              <a:spcBef>
                <a:spcPts val="0"/>
              </a:spcBef>
              <a:spcAft>
                <a:spcPts val="0"/>
              </a:spcAft>
              <a:buSzPct val="100000"/>
              <a:buChar char="-"/>
            </a:pPr>
            <a:r>
              <a:rPr lang="fr"/>
              <a:t>Survivalisme</a:t>
            </a:r>
            <a:endParaRPr/>
          </a:p>
          <a:p>
            <a:pPr indent="-292576" lvl="0" marL="457200" rtl="0" algn="l">
              <a:spcBef>
                <a:spcPts val="0"/>
              </a:spcBef>
              <a:spcAft>
                <a:spcPts val="0"/>
              </a:spcAft>
              <a:buSzPct val="100000"/>
              <a:buChar char="-"/>
            </a:pPr>
            <a:r>
              <a:rPr lang="fr"/>
              <a:t>Confort</a:t>
            </a:r>
            <a:endParaRPr/>
          </a:p>
          <a:p>
            <a:pPr indent="-292576" lvl="0" marL="457200" rtl="0" algn="l">
              <a:spcBef>
                <a:spcPts val="0"/>
              </a:spcBef>
              <a:spcAft>
                <a:spcPts val="0"/>
              </a:spcAft>
              <a:buSzPct val="100000"/>
              <a:buChar char="-"/>
            </a:pPr>
            <a:r>
              <a:rPr lang="fr"/>
              <a:t>Production de masse = sauver de l’argent</a:t>
            </a:r>
            <a:endParaRPr/>
          </a:p>
          <a:p>
            <a:pPr indent="-292576" lvl="0" marL="457200" rtl="0" algn="l">
              <a:spcBef>
                <a:spcPts val="0"/>
              </a:spcBef>
              <a:spcAft>
                <a:spcPts val="0"/>
              </a:spcAft>
              <a:buSzPct val="100000"/>
              <a:buChar char="-"/>
            </a:pPr>
            <a:r>
              <a:rPr lang="fr"/>
              <a:t>Découvrez de nouvelles saveurs</a:t>
            </a:r>
            <a:endParaRPr/>
          </a:p>
          <a:p>
            <a:pPr indent="-292576" lvl="0" marL="457200" rtl="0" algn="l">
              <a:spcBef>
                <a:spcPts val="0"/>
              </a:spcBef>
              <a:spcAft>
                <a:spcPts val="0"/>
              </a:spcAft>
              <a:buSzPct val="100000"/>
              <a:buChar char="-"/>
            </a:pPr>
            <a:r>
              <a:rPr lang="fr"/>
              <a:t>Portions individuelles: parfait pour les lunchs</a:t>
            </a:r>
            <a:endParaRPr/>
          </a:p>
          <a:p>
            <a:pPr indent="-292576" lvl="0" marL="457200" rtl="0" algn="l">
              <a:spcBef>
                <a:spcPts val="0"/>
              </a:spcBef>
              <a:spcAft>
                <a:spcPts val="0"/>
              </a:spcAft>
              <a:buSzPct val="100000"/>
              <a:buChar char="-"/>
            </a:pPr>
            <a:r>
              <a:rPr lang="fr"/>
              <a:t>Facilite manger bio ou sans gluten</a:t>
            </a:r>
            <a:endParaRPr/>
          </a:p>
          <a:p>
            <a:pPr indent="-292576" lvl="0" marL="457200" rtl="0" algn="l">
              <a:spcBef>
                <a:spcPts val="0"/>
              </a:spcBef>
              <a:spcAft>
                <a:spcPts val="0"/>
              </a:spcAft>
              <a:buSzPct val="100000"/>
              <a:buChar char="-"/>
            </a:pPr>
            <a:r>
              <a:rPr lang="fr"/>
              <a:t>De nos jours, pas mal tout les aliments peut s’acheter en poudre</a:t>
            </a:r>
            <a:endParaRPr/>
          </a:p>
          <a:p>
            <a:pPr indent="-292576" lvl="0" marL="457200" rtl="0" algn="l">
              <a:spcBef>
                <a:spcPts val="0"/>
              </a:spcBef>
              <a:spcAft>
                <a:spcPts val="0"/>
              </a:spcAft>
              <a:buSzPct val="100000"/>
              <a:buChar char="-"/>
            </a:pPr>
            <a:r>
              <a:rPr lang="fr"/>
              <a:t>des oeufs en poudre, du lait en poudre</a:t>
            </a:r>
            <a:endParaRPr/>
          </a:p>
          <a:p>
            <a:pPr indent="-292576" lvl="0" marL="457200" rtl="0" algn="l">
              <a:spcBef>
                <a:spcPts val="0"/>
              </a:spcBef>
              <a:spcAft>
                <a:spcPts val="0"/>
              </a:spcAft>
              <a:buSzPct val="100000"/>
              <a:buChar char="-"/>
            </a:pPr>
            <a:r>
              <a:rPr lang="fr"/>
              <a:t>Possibilité de surveiller ses calories et ses nutriments</a:t>
            </a:r>
            <a:endParaRPr/>
          </a:p>
          <a:p>
            <a:pPr indent="-292576" lvl="0" marL="457200" rtl="0" algn="l">
              <a:spcBef>
                <a:spcPts val="0"/>
              </a:spcBef>
              <a:spcAft>
                <a:spcPts val="0"/>
              </a:spcAft>
              <a:buSzPct val="100000"/>
              <a:buChar char="-"/>
            </a:pPr>
            <a:r>
              <a:rPr lang="fr"/>
              <a:t>L’ordinateur intégré peut être utilisé pour d’autre chose (contrôler la musique, la lumière, afficher la météo, gérer le calendrier, afficher des photos, laisser des notes, d’ajuster le thermostat, de surveiller la chambre du bébé, commander vos courses en ligne)</a:t>
            </a:r>
            <a:endParaRPr/>
          </a:p>
          <a:p>
            <a:pPr indent="-292576" lvl="0" marL="457200" rtl="0" algn="l">
              <a:spcBef>
                <a:spcPts val="0"/>
              </a:spcBef>
              <a:spcAft>
                <a:spcPts val="0"/>
              </a:spcAft>
              <a:buSzPct val="100000"/>
              <a:buChar char="-"/>
            </a:pPr>
            <a:r>
              <a:rPr lang="fr"/>
              <a:t>c’est beau!</a:t>
            </a:r>
            <a:endParaRPr/>
          </a:p>
          <a:p>
            <a:pPr indent="-292576" lvl="0" marL="457200" rtl="0" algn="l">
              <a:spcBef>
                <a:spcPts val="0"/>
              </a:spcBef>
              <a:spcAft>
                <a:spcPts val="0"/>
              </a:spcAft>
              <a:buSzPct val="100000"/>
              <a:buChar char="-"/>
            </a:pPr>
            <a:r>
              <a:rPr lang="fr"/>
              <a:t>parfait pour des lunchs! (fait des petits format individuels)</a:t>
            </a:r>
            <a:endParaRPr/>
          </a:p>
          <a:p>
            <a:pPr indent="-292576" lvl="0" marL="457200" rtl="0" algn="l">
              <a:spcBef>
                <a:spcPts val="0"/>
              </a:spcBef>
              <a:spcAft>
                <a:spcPts val="0"/>
              </a:spcAft>
              <a:buSzPct val="100000"/>
              <a:buChar char="-"/>
            </a:pPr>
            <a:r>
              <a:rPr lang="fr"/>
              <a:t>parfait pour les étudiants au CÉGEP et à l’université! (s’assurer qu’ils mangent bien)</a:t>
            </a:r>
            <a:endParaRPr/>
          </a:p>
          <a:p>
            <a:pPr indent="-292576" lvl="0" marL="457200" rtl="0" algn="l">
              <a:spcBef>
                <a:spcPts val="0"/>
              </a:spcBef>
              <a:spcAft>
                <a:spcPts val="0"/>
              </a:spcAft>
              <a:buSzPct val="100000"/>
              <a:buChar char="-"/>
            </a:pPr>
            <a:r>
              <a:rPr lang="fr"/>
              <a:t>un grand livre de recette gratuite à portée de main</a:t>
            </a:r>
            <a:endParaRPr/>
          </a:p>
          <a:p>
            <a:pPr indent="-292576" lvl="0" marL="457200" rtl="0" algn="l">
              <a:spcBef>
                <a:spcPts val="0"/>
              </a:spcBef>
              <a:spcAft>
                <a:spcPts val="0"/>
              </a:spcAft>
              <a:buSzPct val="100000"/>
              <a:buChar char="-"/>
            </a:pPr>
            <a:r>
              <a:rPr lang="fr"/>
              <a:t>si vous êtes à l’épicerie, vous pouvez voir sur votre téléphone s’il vous reste du sucre</a:t>
            </a:r>
            <a:endParaRPr/>
          </a:p>
          <a:p>
            <a:pPr indent="-292576" lvl="0" marL="457200" rtl="0" algn="l">
              <a:spcBef>
                <a:spcPts val="0"/>
              </a:spcBef>
              <a:spcAft>
                <a:spcPts val="0"/>
              </a:spcAft>
              <a:buSzPct val="100000"/>
              <a:buChar char="-"/>
            </a:pPr>
            <a:r>
              <a:rPr lang="fr"/>
              <a:t>planifiez des recettes sur le calendrier d’avance</a:t>
            </a:r>
            <a:endParaRPr/>
          </a:p>
          <a:p>
            <a:pPr indent="-292576" lvl="0" marL="457200" rtl="0" algn="l">
              <a:spcBef>
                <a:spcPts val="0"/>
              </a:spcBef>
              <a:spcAft>
                <a:spcPts val="0"/>
              </a:spcAft>
              <a:buSzPct val="100000"/>
              <a:buChar char="-"/>
            </a:pPr>
            <a:r>
              <a:rPr lang="fr"/>
              <a:t>possibilité de surveiller la machine à distance (voir ce que la caméra voit)</a:t>
            </a:r>
            <a:endParaRPr/>
          </a:p>
          <a:p>
            <a:pPr indent="-292576" lvl="0" marL="457200" rtl="0" algn="l">
              <a:spcBef>
                <a:spcPts val="0"/>
              </a:spcBef>
              <a:spcAft>
                <a:spcPts val="0"/>
              </a:spcAft>
              <a:buSzPct val="100000"/>
              <a:buChar char="-"/>
            </a:pPr>
            <a:r>
              <a:rPr lang="fr"/>
              <a:t>je veux faire un produit sans </a:t>
            </a:r>
            <a:r>
              <a:rPr lang="fr"/>
              <a:t>obsolescence</a:t>
            </a:r>
            <a:r>
              <a:rPr lang="fr"/>
              <a:t> programmé</a:t>
            </a:r>
            <a:endParaRPr/>
          </a:p>
          <a:p>
            <a:pPr indent="-292576" lvl="0" marL="457200" rtl="0" algn="l">
              <a:spcBef>
                <a:spcPts val="0"/>
              </a:spcBef>
              <a:spcAft>
                <a:spcPts val="0"/>
              </a:spcAft>
              <a:buSzPct val="100000"/>
              <a:buChar char="-"/>
            </a:pPr>
            <a:r>
              <a:rPr lang="fr"/>
              <a:t>un bon produit qui dure longtemps</a:t>
            </a:r>
            <a:endParaRPr/>
          </a:p>
          <a:p>
            <a:pPr indent="-292576" lvl="0" marL="457200" rtl="0" algn="l">
              <a:spcBef>
                <a:spcPts val="0"/>
              </a:spcBef>
              <a:spcAft>
                <a:spcPts val="0"/>
              </a:spcAft>
              <a:buSzPct val="100000"/>
              <a:buChar char="-"/>
            </a:pPr>
            <a:r>
              <a:rPr lang="fr"/>
              <a:t>je dois trouver des investisseurs qui pense comme moi et non des investisseurs qui veulent du profit à tout prix, ils doivent partager les mêmes valeurs.</a:t>
            </a:r>
            <a:endParaRPr/>
          </a:p>
          <a:p>
            <a:pPr indent="-292576" lvl="0" marL="457200" rtl="0" algn="l">
              <a:spcBef>
                <a:spcPts val="0"/>
              </a:spcBef>
              <a:spcAft>
                <a:spcPts val="0"/>
              </a:spcAft>
              <a:buSzPct val="100000"/>
              <a:buChar char="-"/>
            </a:pPr>
            <a:r>
              <a:rPr lang="fr"/>
              <a:t>ça l’aide à te portionner, pas besoin de faire plein de biscuits et d’avoir à te rationner. ça peut de faire juste 2 biscuits si tu veux</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Sources de revenus</a:t>
            </a:r>
            <a:endParaRPr/>
          </a:p>
        </p:txBody>
      </p:sp>
      <p:sp>
        <p:nvSpPr>
          <p:cNvPr id="203" name="Google Shape;203;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machine</a:t>
            </a:r>
            <a:endParaRPr/>
          </a:p>
          <a:p>
            <a:pPr indent="-311150" lvl="0" marL="457200" rtl="0" algn="l">
              <a:spcBef>
                <a:spcPts val="0"/>
              </a:spcBef>
              <a:spcAft>
                <a:spcPts val="0"/>
              </a:spcAft>
              <a:buSzPts val="1300"/>
              <a:buChar char="-"/>
            </a:pPr>
            <a:r>
              <a:rPr lang="fr"/>
              <a:t>service d’entretien et de réparation</a:t>
            </a:r>
            <a:endParaRPr/>
          </a:p>
          <a:p>
            <a:pPr indent="-311150" lvl="0" marL="457200" rtl="0" algn="l">
              <a:spcBef>
                <a:spcPts val="0"/>
              </a:spcBef>
              <a:spcAft>
                <a:spcPts val="0"/>
              </a:spcAft>
              <a:buSzPts val="1300"/>
              <a:buChar char="-"/>
            </a:pPr>
            <a:r>
              <a:rPr lang="fr"/>
              <a:t>service d’inventaire automatique (livraison d’épicerie à domicile en vrac et contenant réutilisable)</a:t>
            </a:r>
            <a:endParaRPr/>
          </a:p>
          <a:p>
            <a:pPr indent="-311150" lvl="0" marL="457200" rtl="0" algn="l">
              <a:spcBef>
                <a:spcPts val="0"/>
              </a:spcBef>
              <a:spcAft>
                <a:spcPts val="0"/>
              </a:spcAft>
              <a:buSzPts val="1300"/>
              <a:buChar char="-"/>
            </a:pPr>
            <a:r>
              <a:rPr lang="fr"/>
              <a:t>faire payer pour les nouvelles recettes peut-être?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L’entreprise</a:t>
            </a:r>
            <a:endParaRPr/>
          </a:p>
        </p:txBody>
      </p:sp>
      <p:sp>
        <p:nvSpPr>
          <p:cNvPr id="209" name="Google Shape;209;p2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Marché à plus de 1 milliard de $ au Canada</a:t>
            </a:r>
            <a:endParaRPr/>
          </a:p>
          <a:p>
            <a:pPr indent="-311150" lvl="0" marL="457200" rtl="0" algn="l">
              <a:spcBef>
                <a:spcPts val="0"/>
              </a:spcBef>
              <a:spcAft>
                <a:spcPts val="0"/>
              </a:spcAft>
              <a:buSzPts val="1300"/>
              <a:buChar char="-"/>
            </a:pPr>
            <a:r>
              <a:rPr lang="fr"/>
              <a:t>Un tout nouveau produit qui n’a pas encore de concurrent direct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Notre mission:</a:t>
            </a:r>
            <a:endParaRPr/>
          </a:p>
          <a:p>
            <a:pPr indent="0" lvl="0" marL="0" rtl="0" algn="l">
              <a:spcBef>
                <a:spcPts val="0"/>
              </a:spcBef>
              <a:spcAft>
                <a:spcPts val="0"/>
              </a:spcAft>
              <a:buNone/>
            </a:pPr>
            <a:r>
              <a:rPr lang="fr"/>
              <a:t>Rapprocher les consommateurs de la terre</a:t>
            </a:r>
            <a:endParaRPr/>
          </a:p>
        </p:txBody>
      </p:sp>
      <p:sp>
        <p:nvSpPr>
          <p:cNvPr id="215" name="Google Shape;215;p25"/>
          <p:cNvSpPr txBox="1"/>
          <p:nvPr>
            <p:ph idx="1" type="body"/>
          </p:nvPr>
        </p:nvSpPr>
        <p:spPr>
          <a:xfrm>
            <a:off x="1297500" y="1682300"/>
            <a:ext cx="6747300" cy="2715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objectifs écologiques</a:t>
            </a:r>
            <a:endParaRPr/>
          </a:p>
          <a:p>
            <a:pPr indent="-311150" lvl="0" marL="457200" rtl="0" algn="l">
              <a:spcBef>
                <a:spcPts val="0"/>
              </a:spcBef>
              <a:spcAft>
                <a:spcPts val="0"/>
              </a:spcAft>
              <a:buSzPts val="1300"/>
              <a:buChar char="-"/>
            </a:pPr>
            <a:r>
              <a:rPr lang="fr"/>
              <a:t>zéro déchet</a:t>
            </a:r>
            <a:endParaRPr/>
          </a:p>
          <a:p>
            <a:pPr indent="-311150" lvl="0" marL="457200" rtl="0" algn="l">
              <a:spcBef>
                <a:spcPts val="0"/>
              </a:spcBef>
              <a:spcAft>
                <a:spcPts val="0"/>
              </a:spcAft>
              <a:buSzPts val="1300"/>
              <a:buChar char="-"/>
            </a:pPr>
            <a:r>
              <a:rPr lang="fr"/>
              <a:t>éviter le gaspillage alimentaire</a:t>
            </a:r>
            <a:endParaRPr/>
          </a:p>
          <a:p>
            <a:pPr indent="-311150" lvl="0" marL="457200" rtl="0" algn="l">
              <a:spcBef>
                <a:spcPts val="0"/>
              </a:spcBef>
              <a:spcAft>
                <a:spcPts val="0"/>
              </a:spcAft>
              <a:buSzPts val="1300"/>
              <a:buChar char="-"/>
            </a:pPr>
            <a:r>
              <a:rPr lang="fr"/>
              <a:t>faciliter la cuisine d’aliments primaires</a:t>
            </a:r>
            <a:endParaRPr/>
          </a:p>
          <a:p>
            <a:pPr indent="-311150" lvl="0" marL="457200" rtl="0" algn="l">
              <a:spcBef>
                <a:spcPts val="0"/>
              </a:spcBef>
              <a:spcAft>
                <a:spcPts val="0"/>
              </a:spcAft>
              <a:buSzPts val="1300"/>
              <a:buChar char="-"/>
            </a:pPr>
            <a:r>
              <a:rPr lang="fr"/>
              <a:t>éviter les usines et le transport des aliments secondaires</a:t>
            </a:r>
            <a:endParaRPr/>
          </a:p>
          <a:p>
            <a:pPr indent="-311150" lvl="0" marL="457200" rtl="0" algn="l">
              <a:spcBef>
                <a:spcPts val="0"/>
              </a:spcBef>
              <a:spcAft>
                <a:spcPts val="0"/>
              </a:spcAft>
              <a:buSzPts val="1300"/>
              <a:buChar char="-"/>
            </a:pPr>
            <a:r>
              <a:rPr lang="fr"/>
              <a:t>réduire l’inventaire requis à la maison</a:t>
            </a:r>
            <a:endParaRPr/>
          </a:p>
          <a:p>
            <a:pPr indent="-311150" lvl="0" marL="457200" rtl="0" algn="l">
              <a:spcBef>
                <a:spcPts val="0"/>
              </a:spcBef>
              <a:spcAft>
                <a:spcPts val="0"/>
              </a:spcAft>
              <a:buSzPts val="1300"/>
              <a:buChar char="-"/>
            </a:pPr>
            <a:r>
              <a:rPr lang="fr"/>
              <a:t>éviter le stockage d’aliments secondaires</a:t>
            </a:r>
            <a:endParaRPr/>
          </a:p>
          <a:p>
            <a:pPr indent="-311150" lvl="0" marL="457200" rtl="0" algn="l">
              <a:spcBef>
                <a:spcPts val="0"/>
              </a:spcBef>
              <a:spcAft>
                <a:spcPts val="0"/>
              </a:spcAft>
              <a:buSzPts val="1300"/>
              <a:buChar char="-"/>
            </a:pPr>
            <a:r>
              <a:rPr lang="fr"/>
              <a:t>éliminer les aliments secondaires tout court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Partenaires clés</a:t>
            </a:r>
            <a:endParaRPr/>
          </a:p>
        </p:txBody>
      </p:sp>
      <p:sp>
        <p:nvSpPr>
          <p:cNvPr id="221" name="Google Shape;221;p2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Réfrigérateurs intelligents</a:t>
            </a:r>
            <a:endParaRPr/>
          </a:p>
          <a:p>
            <a:pPr indent="-311150" lvl="0" marL="457200" rtl="0" algn="l">
              <a:spcBef>
                <a:spcPts val="0"/>
              </a:spcBef>
              <a:spcAft>
                <a:spcPts val="0"/>
              </a:spcAft>
              <a:buSzPts val="1300"/>
              <a:buChar char="-"/>
            </a:pPr>
            <a:r>
              <a:rPr lang="fr"/>
              <a:t>Designers intérieurs</a:t>
            </a:r>
            <a:endParaRPr/>
          </a:p>
          <a:p>
            <a:pPr indent="-311150" lvl="0" marL="457200" rtl="0" algn="l">
              <a:spcBef>
                <a:spcPts val="0"/>
              </a:spcBef>
              <a:spcAft>
                <a:spcPts val="0"/>
              </a:spcAft>
              <a:buSzPts val="1300"/>
              <a:buChar char="-"/>
            </a:pPr>
            <a:r>
              <a:rPr lang="fr"/>
              <a:t>Plombiers</a:t>
            </a:r>
            <a:endParaRPr/>
          </a:p>
          <a:p>
            <a:pPr indent="-311150" lvl="0" marL="457200" rtl="0" algn="l">
              <a:spcBef>
                <a:spcPts val="0"/>
              </a:spcBef>
              <a:spcAft>
                <a:spcPts val="0"/>
              </a:spcAft>
              <a:buSzPts val="1300"/>
              <a:buChar char="-"/>
            </a:pPr>
            <a:r>
              <a:rPr lang="fr"/>
              <a:t>Services de livraison d’épicerie</a:t>
            </a:r>
            <a:endParaRPr/>
          </a:p>
          <a:p>
            <a:pPr indent="-311150" lvl="0" marL="457200" rtl="0" algn="l">
              <a:spcBef>
                <a:spcPts val="0"/>
              </a:spcBef>
              <a:spcAft>
                <a:spcPts val="0"/>
              </a:spcAft>
              <a:buSzPts val="1300"/>
              <a:buChar char="-"/>
            </a:pPr>
            <a:r>
              <a:rPr lang="fr"/>
              <a:t>Épicerie de vrac (Silo, Bulk barn)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7"/>
          <p:cNvSpPr txBox="1"/>
          <p:nvPr>
            <p:ph type="title"/>
          </p:nvPr>
        </p:nvSpPr>
        <p:spPr>
          <a:xfrm>
            <a:off x="1297500" y="393750"/>
            <a:ext cx="7038900" cy="511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Et bien plus!</a:t>
            </a:r>
            <a:endParaRPr/>
          </a:p>
        </p:txBody>
      </p:sp>
      <p:pic>
        <p:nvPicPr>
          <p:cNvPr id="227" name="Google Shape;227;p27"/>
          <p:cNvPicPr preferRelativeResize="0"/>
          <p:nvPr/>
        </p:nvPicPr>
        <p:blipFill>
          <a:blip r:embed="rId3">
            <a:alphaModFix/>
          </a:blip>
          <a:stretch>
            <a:fillRect/>
          </a:stretch>
        </p:blipFill>
        <p:spPr>
          <a:xfrm>
            <a:off x="152400" y="1603375"/>
            <a:ext cx="1904199" cy="1069975"/>
          </a:xfrm>
          <a:prstGeom prst="rect">
            <a:avLst/>
          </a:prstGeom>
          <a:noFill/>
          <a:ln>
            <a:noFill/>
          </a:ln>
        </p:spPr>
      </p:pic>
      <p:pic>
        <p:nvPicPr>
          <p:cNvPr id="228" name="Google Shape;228;p27"/>
          <p:cNvPicPr preferRelativeResize="0"/>
          <p:nvPr/>
        </p:nvPicPr>
        <p:blipFill>
          <a:blip r:embed="rId4">
            <a:alphaModFix/>
          </a:blip>
          <a:stretch>
            <a:fillRect/>
          </a:stretch>
        </p:blipFill>
        <p:spPr>
          <a:xfrm>
            <a:off x="2224875" y="984425"/>
            <a:ext cx="2124876" cy="1190651"/>
          </a:xfrm>
          <a:prstGeom prst="rect">
            <a:avLst/>
          </a:prstGeom>
          <a:noFill/>
          <a:ln>
            <a:noFill/>
          </a:ln>
        </p:spPr>
      </p:pic>
      <p:pic>
        <p:nvPicPr>
          <p:cNvPr id="229" name="Google Shape;229;p27"/>
          <p:cNvPicPr preferRelativeResize="0"/>
          <p:nvPr/>
        </p:nvPicPr>
        <p:blipFill>
          <a:blip r:embed="rId5">
            <a:alphaModFix/>
          </a:blip>
          <a:stretch>
            <a:fillRect/>
          </a:stretch>
        </p:blipFill>
        <p:spPr>
          <a:xfrm>
            <a:off x="771525" y="2857500"/>
            <a:ext cx="1752600" cy="1752600"/>
          </a:xfrm>
          <a:prstGeom prst="rect">
            <a:avLst/>
          </a:prstGeom>
          <a:noFill/>
          <a:ln>
            <a:noFill/>
          </a:ln>
        </p:spPr>
      </p:pic>
      <p:pic>
        <p:nvPicPr>
          <p:cNvPr id="230" name="Google Shape;230;p27"/>
          <p:cNvPicPr preferRelativeResize="0"/>
          <p:nvPr/>
        </p:nvPicPr>
        <p:blipFill>
          <a:blip r:embed="rId6">
            <a:alphaModFix/>
          </a:blip>
          <a:stretch>
            <a:fillRect/>
          </a:stretch>
        </p:blipFill>
        <p:spPr>
          <a:xfrm>
            <a:off x="2819400" y="2571756"/>
            <a:ext cx="1752600" cy="1314444"/>
          </a:xfrm>
          <a:prstGeom prst="rect">
            <a:avLst/>
          </a:prstGeom>
          <a:noFill/>
          <a:ln>
            <a:noFill/>
          </a:ln>
        </p:spPr>
      </p:pic>
      <p:pic>
        <p:nvPicPr>
          <p:cNvPr id="231" name="Google Shape;231;p27"/>
          <p:cNvPicPr preferRelativeResize="0"/>
          <p:nvPr/>
        </p:nvPicPr>
        <p:blipFill>
          <a:blip r:embed="rId7">
            <a:alphaModFix/>
          </a:blip>
          <a:stretch>
            <a:fillRect/>
          </a:stretch>
        </p:blipFill>
        <p:spPr>
          <a:xfrm>
            <a:off x="5064125" y="3190883"/>
            <a:ext cx="1752600" cy="1315517"/>
          </a:xfrm>
          <a:prstGeom prst="rect">
            <a:avLst/>
          </a:prstGeom>
          <a:noFill/>
          <a:ln>
            <a:noFill/>
          </a:ln>
        </p:spPr>
      </p:pic>
      <p:pic>
        <p:nvPicPr>
          <p:cNvPr id="232" name="Google Shape;232;p27"/>
          <p:cNvPicPr preferRelativeResize="0"/>
          <p:nvPr/>
        </p:nvPicPr>
        <p:blipFill>
          <a:blip r:embed="rId8">
            <a:alphaModFix/>
          </a:blip>
          <a:stretch>
            <a:fillRect/>
          </a:stretch>
        </p:blipFill>
        <p:spPr>
          <a:xfrm>
            <a:off x="4788700" y="1481134"/>
            <a:ext cx="1752600" cy="1314454"/>
          </a:xfrm>
          <a:prstGeom prst="rect">
            <a:avLst/>
          </a:prstGeom>
          <a:noFill/>
          <a:ln>
            <a:noFill/>
          </a:ln>
        </p:spPr>
      </p:pic>
      <p:pic>
        <p:nvPicPr>
          <p:cNvPr id="233" name="Google Shape;233;p27"/>
          <p:cNvPicPr preferRelativeResize="0"/>
          <p:nvPr/>
        </p:nvPicPr>
        <p:blipFill>
          <a:blip r:embed="rId9">
            <a:alphaModFix/>
          </a:blip>
          <a:stretch>
            <a:fillRect/>
          </a:stretch>
        </p:blipFill>
        <p:spPr>
          <a:xfrm>
            <a:off x="6980250" y="746162"/>
            <a:ext cx="1904200" cy="1428913"/>
          </a:xfrm>
          <a:prstGeom prst="rect">
            <a:avLst/>
          </a:prstGeom>
          <a:noFill/>
          <a:ln>
            <a:noFill/>
          </a:ln>
        </p:spPr>
      </p:pic>
      <p:pic>
        <p:nvPicPr>
          <p:cNvPr id="234" name="Google Shape;234;p27"/>
          <p:cNvPicPr preferRelativeResize="0"/>
          <p:nvPr/>
        </p:nvPicPr>
        <p:blipFill>
          <a:blip r:embed="rId10">
            <a:alphaModFix/>
          </a:blip>
          <a:stretch>
            <a:fillRect/>
          </a:stretch>
        </p:blipFill>
        <p:spPr>
          <a:xfrm>
            <a:off x="7214887" y="2457725"/>
            <a:ext cx="1434926" cy="21523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Des saveurs de partout dans le monde</a:t>
            </a:r>
            <a:endParaRPr/>
          </a:p>
        </p:txBody>
      </p:sp>
      <p:pic>
        <p:nvPicPr>
          <p:cNvPr id="240" name="Google Shape;240;p28"/>
          <p:cNvPicPr preferRelativeResize="0"/>
          <p:nvPr/>
        </p:nvPicPr>
        <p:blipFill>
          <a:blip r:embed="rId3">
            <a:alphaModFix/>
          </a:blip>
          <a:stretch>
            <a:fillRect/>
          </a:stretch>
        </p:blipFill>
        <p:spPr>
          <a:xfrm>
            <a:off x="1297500" y="3017150"/>
            <a:ext cx="2476500" cy="1847850"/>
          </a:xfrm>
          <a:prstGeom prst="rect">
            <a:avLst/>
          </a:prstGeom>
          <a:noFill/>
          <a:ln>
            <a:noFill/>
          </a:ln>
        </p:spPr>
      </p:pic>
      <p:pic>
        <p:nvPicPr>
          <p:cNvPr id="241" name="Google Shape;241;p28"/>
          <p:cNvPicPr preferRelativeResize="0"/>
          <p:nvPr/>
        </p:nvPicPr>
        <p:blipFill>
          <a:blip r:embed="rId4">
            <a:alphaModFix/>
          </a:blip>
          <a:stretch>
            <a:fillRect/>
          </a:stretch>
        </p:blipFill>
        <p:spPr>
          <a:xfrm>
            <a:off x="2963313" y="1064225"/>
            <a:ext cx="3131821" cy="1761649"/>
          </a:xfrm>
          <a:prstGeom prst="rect">
            <a:avLst/>
          </a:prstGeom>
          <a:noFill/>
          <a:ln>
            <a:noFill/>
          </a:ln>
        </p:spPr>
      </p:pic>
      <p:pic>
        <p:nvPicPr>
          <p:cNvPr id="242" name="Google Shape;242;p28"/>
          <p:cNvPicPr preferRelativeResize="0"/>
          <p:nvPr/>
        </p:nvPicPr>
        <p:blipFill>
          <a:blip r:embed="rId5">
            <a:alphaModFix/>
          </a:blip>
          <a:stretch>
            <a:fillRect/>
          </a:stretch>
        </p:blipFill>
        <p:spPr>
          <a:xfrm>
            <a:off x="4422800" y="3017150"/>
            <a:ext cx="3976074" cy="1670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Un service d’inventaire automatique</a:t>
            </a:r>
            <a:endParaRPr/>
          </a:p>
        </p:txBody>
      </p:sp>
      <p:pic>
        <p:nvPicPr>
          <p:cNvPr id="248" name="Google Shape;248;p29"/>
          <p:cNvPicPr preferRelativeResize="0"/>
          <p:nvPr/>
        </p:nvPicPr>
        <p:blipFill>
          <a:blip r:embed="rId3">
            <a:alphaModFix/>
          </a:blip>
          <a:stretch>
            <a:fillRect/>
          </a:stretch>
        </p:blipFill>
        <p:spPr>
          <a:xfrm>
            <a:off x="2600100" y="1307862"/>
            <a:ext cx="3275925" cy="3275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Cuisiner un soir de semaine...</a:t>
            </a:r>
            <a:endParaRPr/>
          </a:p>
        </p:txBody>
      </p:sp>
      <p:sp>
        <p:nvSpPr>
          <p:cNvPr id="142" name="Google Shape;142;p14"/>
          <p:cNvSpPr txBox="1"/>
          <p:nvPr>
            <p:ph idx="1" type="body"/>
          </p:nvPr>
        </p:nvSpPr>
        <p:spPr>
          <a:xfrm>
            <a:off x="1347625" y="1260200"/>
            <a:ext cx="3584700" cy="674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on veut manger santé</a:t>
            </a:r>
            <a:endParaRPr/>
          </a:p>
          <a:p>
            <a:pPr indent="-311150" lvl="0" marL="457200" rtl="0" algn="l">
              <a:spcBef>
                <a:spcPts val="0"/>
              </a:spcBef>
              <a:spcAft>
                <a:spcPts val="0"/>
              </a:spcAft>
              <a:buSzPts val="1300"/>
              <a:buChar char="-"/>
            </a:pPr>
            <a:r>
              <a:rPr lang="fr"/>
              <a:t>on n’a pas beaucoup de temps</a:t>
            </a:r>
            <a:endParaRPr/>
          </a:p>
        </p:txBody>
      </p:sp>
      <p:pic>
        <p:nvPicPr>
          <p:cNvPr id="143" name="Google Shape;143;p14"/>
          <p:cNvPicPr preferRelativeResize="0"/>
          <p:nvPr/>
        </p:nvPicPr>
        <p:blipFill>
          <a:blip r:embed="rId3">
            <a:alphaModFix/>
          </a:blip>
          <a:stretch>
            <a:fillRect/>
          </a:stretch>
        </p:blipFill>
        <p:spPr>
          <a:xfrm>
            <a:off x="4932325" y="1250425"/>
            <a:ext cx="3523526" cy="2642651"/>
          </a:xfrm>
          <a:prstGeom prst="rect">
            <a:avLst/>
          </a:prstGeom>
          <a:noFill/>
          <a:ln>
            <a:noFill/>
          </a:ln>
        </p:spPr>
      </p:pic>
      <p:sp>
        <p:nvSpPr>
          <p:cNvPr id="144" name="Google Shape;144;p14"/>
          <p:cNvSpPr txBox="1"/>
          <p:nvPr>
            <p:ph idx="1" type="body"/>
          </p:nvPr>
        </p:nvSpPr>
        <p:spPr>
          <a:xfrm>
            <a:off x="1089725" y="3173650"/>
            <a:ext cx="3291900" cy="983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fr" sz="2100"/>
              <a:t>Des repas 3 services les soirs de semaine!</a:t>
            </a:r>
            <a:endParaRPr/>
          </a:p>
        </p:txBody>
      </p:sp>
      <p:sp>
        <p:nvSpPr>
          <p:cNvPr id="145" name="Google Shape;145;p14"/>
          <p:cNvSpPr txBox="1"/>
          <p:nvPr>
            <p:ph idx="1" type="body"/>
          </p:nvPr>
        </p:nvSpPr>
        <p:spPr>
          <a:xfrm>
            <a:off x="1347625" y="2134000"/>
            <a:ext cx="3584700" cy="674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on veut manger à la maison</a:t>
            </a:r>
            <a:endParaRPr/>
          </a:p>
          <a:p>
            <a:pPr indent="-311150" lvl="0" marL="457200" rtl="0" algn="l">
              <a:spcBef>
                <a:spcPts val="0"/>
              </a:spcBef>
              <a:spcAft>
                <a:spcPts val="0"/>
              </a:spcAft>
              <a:buSzPts val="1300"/>
              <a:buChar char="-"/>
            </a:pPr>
            <a:r>
              <a:rPr lang="fr"/>
              <a:t>on est fatigué</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Un robot qui cuisine!</a:t>
            </a:r>
            <a:endParaRPr/>
          </a:p>
        </p:txBody>
      </p:sp>
      <p:sp>
        <p:nvSpPr>
          <p:cNvPr id="151" name="Google Shape;151;p15"/>
          <p:cNvSpPr txBox="1"/>
          <p:nvPr>
            <p:ph idx="1" type="body"/>
          </p:nvPr>
        </p:nvSpPr>
        <p:spPr>
          <a:xfrm>
            <a:off x="1297500" y="1567550"/>
            <a:ext cx="3562200" cy="2822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Une grande armoire de cuisine avec:</a:t>
            </a:r>
            <a:endParaRPr/>
          </a:p>
          <a:p>
            <a:pPr indent="-311150" lvl="0" marL="457200" rtl="0" algn="l">
              <a:spcBef>
                <a:spcPts val="1200"/>
              </a:spcBef>
              <a:spcAft>
                <a:spcPts val="0"/>
              </a:spcAft>
              <a:buSzPts val="1300"/>
              <a:buChar char="-"/>
            </a:pPr>
            <a:r>
              <a:rPr lang="fr"/>
              <a:t>Des pots et des bouteilles</a:t>
            </a:r>
            <a:endParaRPr/>
          </a:p>
          <a:p>
            <a:pPr indent="-311150" lvl="0" marL="457200" rtl="0" algn="l">
              <a:spcBef>
                <a:spcPts val="0"/>
              </a:spcBef>
              <a:spcAft>
                <a:spcPts val="0"/>
              </a:spcAft>
              <a:buSzPts val="1300"/>
              <a:buChar char="-"/>
            </a:pPr>
            <a:r>
              <a:rPr lang="fr"/>
              <a:t>Un bras robotique</a:t>
            </a:r>
            <a:endParaRPr/>
          </a:p>
          <a:p>
            <a:pPr indent="-311150" lvl="0" marL="457200" rtl="0" algn="l">
              <a:spcBef>
                <a:spcPts val="0"/>
              </a:spcBef>
              <a:spcAft>
                <a:spcPts val="0"/>
              </a:spcAft>
              <a:buSzPts val="1300"/>
              <a:buChar char="-"/>
            </a:pPr>
            <a:r>
              <a:rPr lang="fr"/>
              <a:t>Une balance</a:t>
            </a:r>
            <a:endParaRPr/>
          </a:p>
          <a:p>
            <a:pPr indent="-311150" lvl="0" marL="457200" rtl="0" algn="l">
              <a:spcBef>
                <a:spcPts val="0"/>
              </a:spcBef>
              <a:spcAft>
                <a:spcPts val="0"/>
              </a:spcAft>
              <a:buSzPts val="1300"/>
              <a:buChar char="-"/>
            </a:pPr>
            <a:r>
              <a:rPr lang="fr"/>
              <a:t>Une caméra</a:t>
            </a:r>
            <a:endParaRPr/>
          </a:p>
          <a:p>
            <a:pPr indent="-311150" lvl="0" marL="457200" rtl="0" algn="l">
              <a:spcBef>
                <a:spcPts val="0"/>
              </a:spcBef>
              <a:spcAft>
                <a:spcPts val="0"/>
              </a:spcAft>
              <a:buSzPts val="1300"/>
              <a:buChar char="-"/>
            </a:pPr>
            <a:r>
              <a:rPr lang="fr"/>
              <a:t>Un mini four</a:t>
            </a:r>
            <a:endParaRPr/>
          </a:p>
          <a:p>
            <a:pPr indent="-311150" lvl="0" marL="457200" rtl="0" algn="l">
              <a:spcBef>
                <a:spcPts val="0"/>
              </a:spcBef>
              <a:spcAft>
                <a:spcPts val="0"/>
              </a:spcAft>
              <a:buSzPts val="1300"/>
              <a:buChar char="-"/>
            </a:pPr>
            <a:r>
              <a:rPr lang="fr"/>
              <a:t>Un mini lave-vaisselle</a:t>
            </a:r>
            <a:endParaRPr/>
          </a:p>
          <a:p>
            <a:pPr indent="-311150" lvl="0" marL="457200" rtl="0" algn="l">
              <a:spcBef>
                <a:spcPts val="0"/>
              </a:spcBef>
              <a:spcAft>
                <a:spcPts val="0"/>
              </a:spcAft>
              <a:buSzPts val="1300"/>
              <a:buChar char="-"/>
            </a:pPr>
            <a:r>
              <a:rPr lang="fr"/>
              <a:t>Un grand écran tactile</a:t>
            </a:r>
            <a:endParaRPr/>
          </a:p>
        </p:txBody>
      </p:sp>
      <p:pic>
        <p:nvPicPr>
          <p:cNvPr id="152" name="Google Shape;152;p15"/>
          <p:cNvPicPr preferRelativeResize="0"/>
          <p:nvPr/>
        </p:nvPicPr>
        <p:blipFill>
          <a:blip r:embed="rId3">
            <a:alphaModFix/>
          </a:blip>
          <a:stretch>
            <a:fillRect/>
          </a:stretch>
        </p:blipFill>
        <p:spPr>
          <a:xfrm>
            <a:off x="5103600" y="947900"/>
            <a:ext cx="3232792" cy="3530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6"/>
          <p:cNvSpPr txBox="1"/>
          <p:nvPr>
            <p:ph type="title"/>
          </p:nvPr>
        </p:nvSpPr>
        <p:spPr>
          <a:xfrm>
            <a:off x="1297500" y="393750"/>
            <a:ext cx="7038900" cy="59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Un exemple</a:t>
            </a:r>
            <a:endParaRPr/>
          </a:p>
        </p:txBody>
      </p:sp>
      <p:pic>
        <p:nvPicPr>
          <p:cNvPr id="158" name="Google Shape;158;p16"/>
          <p:cNvPicPr preferRelativeResize="0"/>
          <p:nvPr/>
        </p:nvPicPr>
        <p:blipFill>
          <a:blip r:embed="rId3">
            <a:alphaModFix/>
          </a:blip>
          <a:stretch>
            <a:fillRect/>
          </a:stretch>
        </p:blipFill>
        <p:spPr>
          <a:xfrm>
            <a:off x="1438275" y="1336900"/>
            <a:ext cx="3047775" cy="3047775"/>
          </a:xfrm>
          <a:prstGeom prst="rect">
            <a:avLst/>
          </a:prstGeom>
          <a:noFill/>
          <a:ln>
            <a:noFill/>
          </a:ln>
        </p:spPr>
      </p:pic>
      <p:pic>
        <p:nvPicPr>
          <p:cNvPr id="159" name="Google Shape;159;p16"/>
          <p:cNvPicPr preferRelativeResize="0"/>
          <p:nvPr/>
        </p:nvPicPr>
        <p:blipFill>
          <a:blip r:embed="rId4">
            <a:alphaModFix/>
          </a:blip>
          <a:stretch>
            <a:fillRect/>
          </a:stretch>
        </p:blipFill>
        <p:spPr>
          <a:xfrm>
            <a:off x="5019450" y="1336900"/>
            <a:ext cx="3047775" cy="3047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7"/>
          <p:cNvSpPr txBox="1"/>
          <p:nvPr>
            <p:ph type="title"/>
          </p:nvPr>
        </p:nvSpPr>
        <p:spPr>
          <a:xfrm>
            <a:off x="1297500" y="393750"/>
            <a:ext cx="7038900" cy="561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Ordinateur intégré</a:t>
            </a:r>
            <a:endParaRPr/>
          </a:p>
        </p:txBody>
      </p:sp>
      <p:sp>
        <p:nvSpPr>
          <p:cNvPr id="165" name="Google Shape;165;p17"/>
          <p:cNvSpPr txBox="1"/>
          <p:nvPr>
            <p:ph idx="1" type="body"/>
          </p:nvPr>
        </p:nvSpPr>
        <p:spPr>
          <a:xfrm>
            <a:off x="1297500" y="1306400"/>
            <a:ext cx="4299600" cy="3396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contrôler la machine avec votre cellulaire ou l’écran tactile intégré</a:t>
            </a:r>
            <a:endParaRPr/>
          </a:p>
          <a:p>
            <a:pPr indent="-311150" lvl="0" marL="457200" rtl="0" algn="l">
              <a:spcBef>
                <a:spcPts val="0"/>
              </a:spcBef>
              <a:spcAft>
                <a:spcPts val="0"/>
              </a:spcAft>
              <a:buSzPts val="1300"/>
              <a:buChar char="-"/>
            </a:pPr>
            <a:r>
              <a:rPr lang="fr"/>
              <a:t>possibilité de jumeler avec d’autres appareils intelligents pour:</a:t>
            </a:r>
            <a:endParaRPr/>
          </a:p>
          <a:p>
            <a:pPr indent="-311150" lvl="0" marL="914400" rtl="0" algn="l">
              <a:spcBef>
                <a:spcPts val="0"/>
              </a:spcBef>
              <a:spcAft>
                <a:spcPts val="0"/>
              </a:spcAft>
              <a:buSzPts val="1300"/>
              <a:buChar char="-"/>
            </a:pPr>
            <a:r>
              <a:rPr lang="fr"/>
              <a:t>diffuser de la musique</a:t>
            </a:r>
            <a:endParaRPr/>
          </a:p>
          <a:p>
            <a:pPr indent="-311150" lvl="0" marL="914400" rtl="0" algn="l">
              <a:spcBef>
                <a:spcPts val="0"/>
              </a:spcBef>
              <a:spcAft>
                <a:spcPts val="0"/>
              </a:spcAft>
              <a:buSzPts val="1300"/>
              <a:buChar char="-"/>
            </a:pPr>
            <a:r>
              <a:rPr lang="fr"/>
              <a:t>contrôler la lumière</a:t>
            </a:r>
            <a:endParaRPr/>
          </a:p>
          <a:p>
            <a:pPr indent="-311150" lvl="0" marL="914400" rtl="0" algn="l">
              <a:spcBef>
                <a:spcPts val="0"/>
              </a:spcBef>
              <a:spcAft>
                <a:spcPts val="0"/>
              </a:spcAft>
              <a:buSzPts val="1300"/>
              <a:buChar char="-"/>
            </a:pPr>
            <a:r>
              <a:rPr lang="fr"/>
              <a:t>afficher la météo</a:t>
            </a:r>
            <a:endParaRPr/>
          </a:p>
          <a:p>
            <a:pPr indent="-311150" lvl="0" marL="914400" rtl="0" algn="l">
              <a:spcBef>
                <a:spcPts val="0"/>
              </a:spcBef>
              <a:spcAft>
                <a:spcPts val="0"/>
              </a:spcAft>
              <a:buSzPts val="1300"/>
              <a:buChar char="-"/>
            </a:pPr>
            <a:r>
              <a:rPr lang="fr"/>
              <a:t>ajuster le thermostat</a:t>
            </a:r>
            <a:endParaRPr/>
          </a:p>
          <a:p>
            <a:pPr indent="-311150" lvl="0" marL="914400" rtl="0" algn="l">
              <a:spcBef>
                <a:spcPts val="0"/>
              </a:spcBef>
              <a:spcAft>
                <a:spcPts val="0"/>
              </a:spcAft>
              <a:buSzPts val="1300"/>
              <a:buChar char="-"/>
            </a:pPr>
            <a:r>
              <a:rPr lang="fr"/>
              <a:t>surveiller la chambre du bébé</a:t>
            </a:r>
            <a:endParaRPr/>
          </a:p>
          <a:p>
            <a:pPr indent="-311150" lvl="0" marL="457200" rtl="0" algn="l">
              <a:spcBef>
                <a:spcPts val="0"/>
              </a:spcBef>
              <a:spcAft>
                <a:spcPts val="0"/>
              </a:spcAft>
              <a:buSzPts val="1300"/>
              <a:buChar char="-"/>
            </a:pPr>
            <a:r>
              <a:rPr lang="fr"/>
              <a:t>partager vos photos</a:t>
            </a:r>
            <a:endParaRPr/>
          </a:p>
          <a:p>
            <a:pPr indent="-311150" lvl="0" marL="457200" rtl="0" algn="l">
              <a:spcBef>
                <a:spcPts val="0"/>
              </a:spcBef>
              <a:spcAft>
                <a:spcPts val="0"/>
              </a:spcAft>
              <a:buSzPts val="1300"/>
              <a:buChar char="-"/>
            </a:pPr>
            <a:r>
              <a:rPr lang="fr"/>
              <a:t>laisser des notes</a:t>
            </a:r>
            <a:endParaRPr/>
          </a:p>
          <a:p>
            <a:pPr indent="-311150" lvl="0" marL="457200" rtl="0" algn="l">
              <a:spcBef>
                <a:spcPts val="0"/>
              </a:spcBef>
              <a:spcAft>
                <a:spcPts val="0"/>
              </a:spcAft>
              <a:buSzPts val="1300"/>
              <a:buChar char="-"/>
            </a:pPr>
            <a:r>
              <a:rPr lang="fr"/>
              <a:t>commander vos courses en lignes</a:t>
            </a:r>
            <a:endParaRPr/>
          </a:p>
        </p:txBody>
      </p:sp>
      <p:pic>
        <p:nvPicPr>
          <p:cNvPr id="166" name="Google Shape;166;p17"/>
          <p:cNvPicPr preferRelativeResize="0"/>
          <p:nvPr/>
        </p:nvPicPr>
        <p:blipFill>
          <a:blip r:embed="rId3">
            <a:alphaModFix/>
          </a:blip>
          <a:stretch>
            <a:fillRect/>
          </a:stretch>
        </p:blipFill>
        <p:spPr>
          <a:xfrm>
            <a:off x="5537200" y="1306400"/>
            <a:ext cx="2892532" cy="31239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Un choix environnemental</a:t>
            </a:r>
            <a:endParaRPr/>
          </a:p>
        </p:txBody>
      </p:sp>
      <p:sp>
        <p:nvSpPr>
          <p:cNvPr id="172" name="Google Shape;172;p18"/>
          <p:cNvSpPr txBox="1"/>
          <p:nvPr>
            <p:ph idx="1" type="body"/>
          </p:nvPr>
        </p:nvSpPr>
        <p:spPr>
          <a:xfrm>
            <a:off x="5442300" y="1523301"/>
            <a:ext cx="3356100" cy="1793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fr" sz="1600"/>
              <a:t>Évite le suremballage</a:t>
            </a:r>
            <a:endParaRPr sz="1600"/>
          </a:p>
        </p:txBody>
      </p:sp>
      <p:pic>
        <p:nvPicPr>
          <p:cNvPr id="173" name="Google Shape;173;p18"/>
          <p:cNvPicPr preferRelativeResize="0"/>
          <p:nvPr/>
        </p:nvPicPr>
        <p:blipFill>
          <a:blip r:embed="rId3">
            <a:alphaModFix/>
          </a:blip>
          <a:stretch>
            <a:fillRect/>
          </a:stretch>
        </p:blipFill>
        <p:spPr>
          <a:xfrm>
            <a:off x="244300" y="2020025"/>
            <a:ext cx="4327700" cy="2086550"/>
          </a:xfrm>
          <a:prstGeom prst="rect">
            <a:avLst/>
          </a:prstGeom>
          <a:noFill/>
          <a:ln>
            <a:noFill/>
          </a:ln>
        </p:spPr>
      </p:pic>
      <p:sp>
        <p:nvSpPr>
          <p:cNvPr id="174" name="Google Shape;174;p18"/>
          <p:cNvSpPr txBox="1"/>
          <p:nvPr>
            <p:ph idx="1" type="body"/>
          </p:nvPr>
        </p:nvSpPr>
        <p:spPr>
          <a:xfrm>
            <a:off x="547950" y="1523301"/>
            <a:ext cx="3356100" cy="1793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fr" sz="1600"/>
              <a:t>Évite le gaspillage alimentaire</a:t>
            </a:r>
            <a:endParaRPr sz="1600"/>
          </a:p>
        </p:txBody>
      </p:sp>
      <p:pic>
        <p:nvPicPr>
          <p:cNvPr id="175" name="Google Shape;175;p18"/>
          <p:cNvPicPr preferRelativeResize="0"/>
          <p:nvPr/>
        </p:nvPicPr>
        <p:blipFill>
          <a:blip r:embed="rId4">
            <a:alphaModFix/>
          </a:blip>
          <a:stretch>
            <a:fillRect/>
          </a:stretch>
        </p:blipFill>
        <p:spPr>
          <a:xfrm>
            <a:off x="4994350" y="2020026"/>
            <a:ext cx="3736901" cy="2487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par>
                                <p:cTn fill="hold" nodeType="with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par>
                                <p:cTn fill="hold" nodeType="with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En résumé</a:t>
            </a:r>
            <a:endParaRPr/>
          </a:p>
        </p:txBody>
      </p:sp>
      <p:sp>
        <p:nvSpPr>
          <p:cNvPr id="181" name="Google Shape;181;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fr"/>
              <a:t>Nouvelle invention</a:t>
            </a:r>
            <a:endParaRPr/>
          </a:p>
          <a:p>
            <a:pPr indent="-311150" lvl="0" marL="457200" rtl="0" algn="l">
              <a:spcBef>
                <a:spcPts val="0"/>
              </a:spcBef>
              <a:spcAft>
                <a:spcPts val="0"/>
              </a:spcAft>
              <a:buSzPts val="1300"/>
              <a:buChar char="-"/>
            </a:pPr>
            <a:r>
              <a:rPr lang="fr"/>
              <a:t>Aide à cuisiner des repas diversifiés</a:t>
            </a:r>
            <a:endParaRPr/>
          </a:p>
          <a:p>
            <a:pPr indent="-311150" lvl="0" marL="457200" rtl="0" algn="l">
              <a:spcBef>
                <a:spcPts val="0"/>
              </a:spcBef>
              <a:spcAft>
                <a:spcPts val="0"/>
              </a:spcAft>
              <a:buSzPts val="1300"/>
              <a:buChar char="-"/>
            </a:pPr>
            <a:r>
              <a:rPr lang="fr"/>
              <a:t>Peut cuisiner plusieurs recettes seul</a:t>
            </a:r>
            <a:endParaRPr/>
          </a:p>
          <a:p>
            <a:pPr indent="-311150" lvl="0" marL="457200" rtl="0" algn="l">
              <a:spcBef>
                <a:spcPts val="0"/>
              </a:spcBef>
              <a:spcAft>
                <a:spcPts val="0"/>
              </a:spcAft>
              <a:buSzPts val="1300"/>
              <a:buChar char="-"/>
            </a:pPr>
            <a:r>
              <a:rPr lang="fr"/>
              <a:t>Sauve du temps</a:t>
            </a:r>
            <a:endParaRPr/>
          </a:p>
          <a:p>
            <a:pPr indent="-311150" lvl="0" marL="457200" rtl="0" algn="l">
              <a:spcBef>
                <a:spcPts val="0"/>
              </a:spcBef>
              <a:spcAft>
                <a:spcPts val="0"/>
              </a:spcAft>
              <a:buSzPts val="1300"/>
              <a:buChar char="-"/>
            </a:pPr>
            <a:r>
              <a:rPr lang="fr"/>
              <a:t>Éviter le gaspillage alimentaire</a:t>
            </a:r>
            <a:endParaRPr/>
          </a:p>
          <a:p>
            <a:pPr indent="-311150" lvl="0" marL="457200" rtl="0" algn="l">
              <a:spcBef>
                <a:spcPts val="0"/>
              </a:spcBef>
              <a:spcAft>
                <a:spcPts val="0"/>
              </a:spcAft>
              <a:buSzPts val="1300"/>
              <a:buChar char="-"/>
            </a:pPr>
            <a:r>
              <a:rPr lang="fr"/>
              <a:t>Réduire les déchets</a:t>
            </a:r>
            <a:endParaRPr/>
          </a:p>
          <a:p>
            <a:pPr indent="-311150" lvl="0" marL="457200" rtl="0" algn="l">
              <a:spcBef>
                <a:spcPts val="0"/>
              </a:spcBef>
              <a:spcAft>
                <a:spcPts val="0"/>
              </a:spcAft>
              <a:buSzPts val="1300"/>
              <a:buChar char="-"/>
            </a:pPr>
            <a:r>
              <a:rPr lang="fr"/>
              <a:t>Des repas 3 services rapide et abordable</a:t>
            </a:r>
            <a:endParaRPr/>
          </a:p>
          <a:p>
            <a:pPr indent="-311150" lvl="0" marL="457200" rtl="0" algn="l">
              <a:spcBef>
                <a:spcPts val="0"/>
              </a:spcBef>
              <a:spcAft>
                <a:spcPts val="0"/>
              </a:spcAft>
              <a:buSzPts val="1300"/>
              <a:buChar char="-"/>
            </a:pPr>
            <a:r>
              <a:rPr lang="fr"/>
              <a:t>Manger sainement à la maison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0"/>
          <p:cNvSpPr txBox="1"/>
          <p:nvPr>
            <p:ph type="title"/>
          </p:nvPr>
        </p:nvSpPr>
        <p:spPr>
          <a:xfrm>
            <a:off x="2049675" y="1687625"/>
            <a:ext cx="5421600" cy="232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7200"/>
              <a:t>Questions?</a:t>
            </a:r>
            <a:endParaRPr sz="7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1"/>
          <p:cNvSpPr txBox="1"/>
          <p:nvPr>
            <p:ph type="title"/>
          </p:nvPr>
        </p:nvSpPr>
        <p:spPr>
          <a:xfrm>
            <a:off x="2563200" y="1619150"/>
            <a:ext cx="4525200" cy="232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9600"/>
              <a:t>Autre</a:t>
            </a:r>
            <a:endParaRPr sz="9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DEFEA25F6C8824EB84402D222DF2B04" ma:contentTypeVersion="3" ma:contentTypeDescription="Crée un document." ma:contentTypeScope="" ma:versionID="6be425b57aa72feeefdcb6b8baaf7afd">
  <xsd:schema xmlns:xsd="http://www.w3.org/2001/XMLSchema" xmlns:xs="http://www.w3.org/2001/XMLSchema" xmlns:p="http://schemas.microsoft.com/office/2006/metadata/properties" xmlns:ns2="213d64ab-7138-4285-9da7-5fafad8ddca8" targetNamespace="http://schemas.microsoft.com/office/2006/metadata/properties" ma:root="true" ma:fieldsID="c524379be696e9fea99ad3dc6ba1ca5e" ns2:_="">
    <xsd:import namespace="213d64ab-7138-4285-9da7-5fafad8ddca8"/>
    <xsd:element name="properties">
      <xsd:complexType>
        <xsd:sequence>
          <xsd:element name="documentManagement">
            <xsd:complexType>
              <xsd:all>
                <xsd:element ref="ns2:ReferenceId" minOccurs="0"/>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13d64ab-7138-4285-9da7-5fafad8ddca8"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213d64ab-7138-4285-9da7-5fafad8ddca8" xsi:nil="true"/>
  </documentManagement>
</p:properties>
</file>

<file path=customXml/itemProps1.xml><?xml version="1.0" encoding="utf-8"?>
<ds:datastoreItem xmlns:ds="http://schemas.openxmlformats.org/officeDocument/2006/customXml" ds:itemID="{E377EF07-891C-47C0-9CDD-16F6C4EBCBDB}"/>
</file>

<file path=customXml/itemProps2.xml><?xml version="1.0" encoding="utf-8"?>
<ds:datastoreItem xmlns:ds="http://schemas.openxmlformats.org/officeDocument/2006/customXml" ds:itemID="{6EEBB9DE-4236-4207-AB30-C21F39673BA7}"/>
</file>

<file path=customXml/itemProps3.xml><?xml version="1.0" encoding="utf-8"?>
<ds:datastoreItem xmlns:ds="http://schemas.openxmlformats.org/officeDocument/2006/customXml" ds:itemID="{94317908-9D2E-48EB-9CF1-61D5E4394644}"/>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0x010100BDEFEA25F6C8824EB84402D222DF2B04</vt:lpwstr>
  </property>
</Properties>
</file>